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92" r:id="rId1"/>
  </p:sldMasterIdLst>
  <p:notesMasterIdLst>
    <p:notesMasterId r:id="rId72"/>
  </p:notesMasterIdLst>
  <p:handoutMasterIdLst>
    <p:handoutMasterId r:id="rId73"/>
  </p:handoutMasterIdLst>
  <p:sldIdLst>
    <p:sldId id="372" r:id="rId2"/>
    <p:sldId id="375" r:id="rId3"/>
    <p:sldId id="642" r:id="rId4"/>
    <p:sldId id="277" r:id="rId5"/>
    <p:sldId id="278" r:id="rId6"/>
    <p:sldId id="279" r:id="rId7"/>
    <p:sldId id="641" r:id="rId8"/>
    <p:sldId id="640" r:id="rId9"/>
    <p:sldId id="635" r:id="rId10"/>
    <p:sldId id="680" r:id="rId11"/>
    <p:sldId id="681" r:id="rId12"/>
    <p:sldId id="682" r:id="rId13"/>
    <p:sldId id="684" r:id="rId14"/>
    <p:sldId id="685" r:id="rId15"/>
    <p:sldId id="686" r:id="rId16"/>
    <p:sldId id="646" r:id="rId17"/>
    <p:sldId id="692" r:id="rId18"/>
    <p:sldId id="649" r:id="rId19"/>
    <p:sldId id="650" r:id="rId20"/>
    <p:sldId id="651" r:id="rId21"/>
    <p:sldId id="652" r:id="rId22"/>
    <p:sldId id="653" r:id="rId23"/>
    <p:sldId id="654" r:id="rId24"/>
    <p:sldId id="655" r:id="rId25"/>
    <p:sldId id="656" r:id="rId26"/>
    <p:sldId id="657" r:id="rId27"/>
    <p:sldId id="658" r:id="rId28"/>
    <p:sldId id="659" r:id="rId29"/>
    <p:sldId id="660" r:id="rId30"/>
    <p:sldId id="661" r:id="rId31"/>
    <p:sldId id="662" r:id="rId32"/>
    <p:sldId id="663" r:id="rId33"/>
    <p:sldId id="664" r:id="rId34"/>
    <p:sldId id="665" r:id="rId35"/>
    <p:sldId id="666" r:id="rId36"/>
    <p:sldId id="667" r:id="rId37"/>
    <p:sldId id="668" r:id="rId38"/>
    <p:sldId id="669" r:id="rId39"/>
    <p:sldId id="670" r:id="rId40"/>
    <p:sldId id="691" r:id="rId41"/>
    <p:sldId id="694" r:id="rId42"/>
    <p:sldId id="671" r:id="rId43"/>
    <p:sldId id="672" r:id="rId44"/>
    <p:sldId id="695" r:id="rId45"/>
    <p:sldId id="648" r:id="rId46"/>
    <p:sldId id="693" r:id="rId47"/>
    <p:sldId id="645" r:id="rId48"/>
    <p:sldId id="643" r:id="rId49"/>
    <p:sldId id="637" r:id="rId50"/>
    <p:sldId id="700" r:id="rId51"/>
    <p:sldId id="701" r:id="rId52"/>
    <p:sldId id="706" r:id="rId53"/>
    <p:sldId id="707" r:id="rId54"/>
    <p:sldId id="705" r:id="rId55"/>
    <p:sldId id="704" r:id="rId56"/>
    <p:sldId id="703" r:id="rId57"/>
    <p:sldId id="702" r:id="rId58"/>
    <p:sldId id="673" r:id="rId59"/>
    <p:sldId id="687" r:id="rId60"/>
    <p:sldId id="689" r:id="rId61"/>
    <p:sldId id="690" r:id="rId62"/>
    <p:sldId id="688" r:id="rId63"/>
    <p:sldId id="676" r:id="rId64"/>
    <p:sldId id="677" r:id="rId65"/>
    <p:sldId id="678" r:id="rId66"/>
    <p:sldId id="696" r:id="rId67"/>
    <p:sldId id="708" r:id="rId68"/>
    <p:sldId id="697" r:id="rId69"/>
    <p:sldId id="698" r:id="rId70"/>
    <p:sldId id="699" r:id="rId71"/>
  </p:sldIdLst>
  <p:sldSz cx="9144000" cy="6858000" type="overhead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5A8"/>
    <a:srgbClr val="032293"/>
    <a:srgbClr val="B3B3B3"/>
    <a:srgbClr val="66FFFF"/>
    <a:srgbClr val="FF66FF"/>
    <a:srgbClr val="00FF00"/>
    <a:srgbClr val="FF8000"/>
    <a:srgbClr val="CC66FF"/>
    <a:srgbClr val="FF0000"/>
    <a:srgbClr val="F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44" autoAdjust="0"/>
    <p:restoredTop sz="84527" autoAdjust="0"/>
  </p:normalViewPr>
  <p:slideViewPr>
    <p:cSldViewPr snapToGrid="0">
      <p:cViewPr varScale="1">
        <p:scale>
          <a:sx n="115" d="100"/>
          <a:sy n="115" d="100"/>
        </p:scale>
        <p:origin x="3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432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0474AE8-3A55-48B9-AEA4-FBB97F9797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408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678122B-210B-47C7-89F4-C84F9B9505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419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is not in the expected format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8122B-210B-47C7-89F4-C84F9B95052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5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E75EA74-B50A-F94A-8E22-E03E42B444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C67BD1-BE1B-1347-AD18-196C9D7D9AB6}" type="slidenum">
              <a:rPr lang="pt-PT" altLang="en-US"/>
              <a:pPr/>
              <a:t>6</a:t>
            </a:fld>
            <a:endParaRPr lang="pt-PT" altLang="en-US"/>
          </a:p>
        </p:txBody>
      </p:sp>
      <p:sp>
        <p:nvSpPr>
          <p:cNvPr id="536578" name="Rectangle 2">
            <a:extLst>
              <a:ext uri="{FF2B5EF4-FFF2-40B4-BE49-F238E27FC236}">
                <a16:creationId xmlns:a16="http://schemas.microsoft.com/office/drawing/2014/main" id="{373FB3ED-336B-2749-941E-014FAF0D74F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6579" name="Rectangle 3">
            <a:extLst>
              <a:ext uri="{FF2B5EF4-FFF2-40B4-BE49-F238E27FC236}">
                <a16:creationId xmlns:a16="http://schemas.microsoft.com/office/drawing/2014/main" id="{084C0275-07BE-7243-A598-7D10EFBEDD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altLang="en-US"/>
              <a:t>Exemplo: se existirem duplicados ou erros, a corespondência enviada para casa pode levar a erros e,</a:t>
            </a:r>
          </a:p>
          <a:p>
            <a:r>
              <a:rPr lang="pt-PT" altLang="en-US"/>
              <a:t>Consequentemente a decisões não correctas. O problema pode estar nos dados utilizados para enviar a correspondência.</a:t>
            </a:r>
          </a:p>
        </p:txBody>
      </p:sp>
    </p:spTree>
    <p:extLst>
      <p:ext uri="{BB962C8B-B14F-4D97-AF65-F5344CB8AC3E}">
        <p14:creationId xmlns:p14="http://schemas.microsoft.com/office/powerpoint/2010/main" val="1714299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whether</a:t>
            </a:r>
            <a:r>
              <a:rPr lang="en-US" baseline="0" dirty="0"/>
              <a:t> they would use divide and conquer strategy ?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78122B-210B-47C7-89F4-C84F9B95052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08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IN"/>
              <a:t>sasas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A9AA69-D60A-479B-8469-7051C3B3BBD9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422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Data user constantly need to work spreadsheet.</a:t>
            </a:r>
          </a:p>
          <a:p>
            <a:endParaRPr lang="en-US" baseline="0" dirty="0"/>
          </a:p>
          <a:p>
            <a:r>
              <a:rPr lang="en-US" baseline="0" dirty="0"/>
              <a:t>1st introduce the scenario various format</a:t>
            </a:r>
          </a:p>
          <a:p>
            <a:r>
              <a:rPr lang="en-US" baseline="0" dirty="0"/>
              <a:t>2</a:t>
            </a:r>
            <a:r>
              <a:rPr lang="en-US" baseline="30000" dirty="0"/>
              <a:t>nd</a:t>
            </a:r>
            <a:r>
              <a:rPr lang="en-US" baseline="0" dirty="0"/>
              <a:t> how people do it in traditional way</a:t>
            </a:r>
          </a:p>
          <a:p>
            <a:r>
              <a:rPr lang="en-US" baseline="0" dirty="0"/>
              <a:t>3</a:t>
            </a:r>
            <a:r>
              <a:rPr lang="en-US" baseline="30000" dirty="0"/>
              <a:t>rd</a:t>
            </a:r>
            <a:r>
              <a:rPr lang="en-US" baseline="0" dirty="0"/>
              <a:t>, programming-by-example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4CC91-5B9D-475B-945D-2B97367095B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41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en-US" dirty="0"/>
              <a:t>The previous approach</a:t>
            </a:r>
          </a:p>
          <a:p>
            <a:pPr marL="228600" indent="-228600">
              <a:buAutoNum type="arabicParenBoth"/>
            </a:pPr>
            <a:r>
              <a:rPr lang="en-US" dirty="0"/>
              <a:t>Two</a:t>
            </a:r>
            <a:r>
              <a:rPr lang="en-US" baseline="0" dirty="0"/>
              <a:t> problems </a:t>
            </a:r>
          </a:p>
          <a:p>
            <a:pPr marL="685800" lvl="1" indent="-228600">
              <a:buAutoNum type="arabicParenBoth"/>
            </a:pPr>
            <a:r>
              <a:rPr lang="en-US" baseline="0" dirty="0"/>
              <a:t>Low efficiency</a:t>
            </a:r>
          </a:p>
          <a:p>
            <a:pPr marL="1143000" lvl="2" indent="-228600">
              <a:buAutoNum type="arabicParenBoth"/>
            </a:pPr>
            <a:r>
              <a:rPr lang="en-US" baseline="0" dirty="0"/>
              <a:t>Verifying whether two partitions are compatible with each other</a:t>
            </a:r>
          </a:p>
          <a:p>
            <a:pPr marL="1143000" lvl="2" indent="-228600">
              <a:buAutoNum type="arabicParenBoth"/>
            </a:pPr>
            <a:r>
              <a:rPr lang="en-US" baseline="0" dirty="0"/>
              <a:t>Few examples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A9B4D-3496-654A-BA0A-E45BBFB0D61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99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Explain </a:t>
            </a:r>
            <a:r>
              <a:rPr lang="en-US" baseline="0"/>
              <a:t>the tokens first</a:t>
            </a:r>
          </a:p>
          <a:p>
            <a:r>
              <a:rPr lang="en-US" baseline="0" dirty="0"/>
              <a:t>examples for the tokens.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4CC91-5B9D-475B-945D-2B97367095B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82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Segmentize</a:t>
            </a:r>
            <a:r>
              <a:rPr lang="en-US" baseline="0" dirty="0"/>
              <a:t> of the outputs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Establish</a:t>
            </a:r>
            <a:r>
              <a:rPr lang="en-US" baseline="0" dirty="0"/>
              <a:t> the mapping between the input and output for each particular example.</a:t>
            </a:r>
          </a:p>
          <a:p>
            <a:endParaRPr lang="en-US" baseline="0" dirty="0"/>
          </a:p>
          <a:p>
            <a:r>
              <a:rPr lang="en-US" baseline="0" dirty="0"/>
              <a:t>Missing Hypothesis/ generating program from the Hypothesis 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4CC91-5B9D-475B-945D-2B97367095BC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39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Verifying</a:t>
            </a:r>
            <a:r>
              <a:rPr lang="en-US" baseline="0" dirty="0"/>
              <a:t> the compatibility of partitions is expensive</a:t>
            </a:r>
          </a:p>
          <a:p>
            <a:endParaRPr lang="en-US" baseline="0" dirty="0"/>
          </a:p>
          <a:p>
            <a:r>
              <a:rPr lang="en-US" baseline="0" dirty="0"/>
              <a:t>Cs1 doesn’t decrease total compatibility among the examples.</a:t>
            </a:r>
          </a:p>
          <a:p>
            <a:endParaRPr lang="en-US" baseline="0" dirty="0"/>
          </a:p>
          <a:p>
            <a:r>
              <a:rPr lang="en-US" baseline="0" dirty="0"/>
              <a:t>Cs2 prefer the partitions with a larger overlapped area.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4CC91-5B9D-475B-945D-2B97367095B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83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C3CC7-6162-7243-8FE1-855663870889}" type="datetime1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42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410AC3-489B-5E44-A361-E09149B34CD6}" type="datetime1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D24D5F-C380-43D4-A9E4-E0847F7712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62146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571D77-0D2F-6141-9631-F1DAEAC5B568}" type="datetime1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09B11F-8889-432E-91F6-A16AC8F8C23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88378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4F4B-4E3C-9943-BA1D-1BF1D89395C5}" type="datetime1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55016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7806-C586-AC43-A594-1645F4F372F1}" type="datetime1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61416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88CC9A-5EC6-BD40-ACE8-82ECE6DF8DC3}" type="datetime1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40E2-C5DD-4A1C-AF1C-2C8A4871C8B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2404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FD05-28A3-944E-88B1-5A50A7D35175}" type="datetime1">
              <a:rPr lang="en-US" smtClean="0"/>
              <a:t>2/20/19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28776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555B7-D19E-0849-8F35-19F8A2B47255}" type="datetime1">
              <a:rPr lang="en-US" smtClean="0"/>
              <a:t>2/20/19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753951-B956-4D62-970D-09AD522EAA4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54141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7D02-F380-5841-9AAB-D19CEB430B23}" type="datetime1">
              <a:rPr lang="en-US" smtClean="0"/>
              <a:t>2/20/19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45119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D31FEF-6CAC-F744-B188-59D2091F7BE0}" type="datetime1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15B46C-A311-46F5-91A8-DAF4B5A6B18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88913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F35A77-7514-8346-8219-04203E905407}" type="datetime1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B3AA7-648E-40E2-A7AC-635B45C5E9A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12309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70FD8-F300-9049-B0A7-D2FAB47E0AA5}" type="datetime1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F028355-F771-4B90-B04D-CC9865D4898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63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Refine/OpenRefine/wiki" TargetMode="External"/><Relationship Id="rId2" Type="http://schemas.openxmlformats.org/officeDocument/2006/relationships/hyperlink" Target="http://openrefin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5tsyz3ibYzk" TargetMode="External"/><Relationship Id="rId5" Type="http://schemas.openxmlformats.org/officeDocument/2006/relationships/hyperlink" Target="https://www.youtube.com/watch?v=vtTUKLE_SWE" TargetMode="External"/><Relationship Id="rId4" Type="http://schemas.openxmlformats.org/officeDocument/2006/relationships/hyperlink" Target="https://www.youtube.com/watch?v=B70J_H_zAWM&amp;feature=youtu.be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ochimps.com/datasets/disasters-worldwide-from-1900-200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Refine/OpenRefine/wiki/General-Refine-Expression-Language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_wk9ino9sI" TargetMode="External"/><Relationship Id="rId2" Type="http://schemas.openxmlformats.org/officeDocument/2006/relationships/hyperlink" Target="http://vimeo.com/191858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WO5MhQJljeQ" TargetMode="External"/><Relationship Id="rId4" Type="http://schemas.openxmlformats.org/officeDocument/2006/relationships/hyperlink" Target="https://www.youtube.com/watch?time_continue=1&amp;v=lB3B01BfSP4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MdnbMQImVg" TargetMode="External"/><Relationship Id="rId2" Type="http://schemas.openxmlformats.org/officeDocument/2006/relationships/hyperlink" Target="https://www.youtube.com/watch?v=YPG8PAQQ89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69925" y="1133475"/>
            <a:ext cx="7543800" cy="25939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latin typeface="Arial" charset="0"/>
              </a:rPr>
              <a:t>Data Cleaning and </a:t>
            </a:r>
            <a:br>
              <a:rPr lang="en-US" sz="3600" dirty="0">
                <a:latin typeface="Arial" charset="0"/>
              </a:rPr>
            </a:br>
            <a:r>
              <a:rPr lang="en-US" sz="3600" dirty="0">
                <a:latin typeface="Arial" charset="0"/>
              </a:rPr>
              <a:t>Transformation</a:t>
            </a:r>
            <a:endParaRPr lang="en-US" sz="36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218360" y="4367182"/>
            <a:ext cx="6461125" cy="14605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300" b="1" dirty="0">
                <a:solidFill>
                  <a:schemeClr val="tx2"/>
                </a:solidFill>
                <a:latin typeface="Arial" charset="0"/>
              </a:rPr>
              <a:t>Jose Luis Ambite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300" b="1" dirty="0">
                <a:solidFill>
                  <a:schemeClr val="tx2"/>
                </a:solidFill>
                <a:latin typeface="Arial" charset="0"/>
              </a:rPr>
              <a:t>University of Southern California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5F2E8-ACFB-CC4A-9A91-0D7F1B62FEEB}"/>
              </a:ext>
            </a:extLst>
          </p:cNvPr>
          <p:cNvSpPr txBox="1"/>
          <p:nvPr/>
        </p:nvSpPr>
        <p:spPr>
          <a:xfrm>
            <a:off x="669925" y="6356350"/>
            <a:ext cx="7066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[Based on slides by Mayank </a:t>
            </a:r>
            <a:r>
              <a:rPr lang="en-US" sz="1400" dirty="0" err="1"/>
              <a:t>Kerijwal</a:t>
            </a:r>
            <a:r>
              <a:rPr lang="en-US" sz="1400" dirty="0"/>
              <a:t>, Bo Wu, Craig </a:t>
            </a:r>
            <a:r>
              <a:rPr lang="en-US" sz="1400" dirty="0" err="1"/>
              <a:t>Knoblock</a:t>
            </a:r>
            <a:r>
              <a:rPr lang="en-US" sz="1400" dirty="0"/>
              <a:t>, Pedro </a:t>
            </a:r>
            <a:r>
              <a:rPr lang="en-US" sz="1400" dirty="0" err="1"/>
              <a:t>Szekely</a:t>
            </a:r>
            <a:r>
              <a:rPr lang="en-US" sz="1400" dirty="0"/>
              <a:t>, Joe </a:t>
            </a:r>
            <a:r>
              <a:rPr lang="en-US" sz="1400" dirty="0" err="1"/>
              <a:t>Hellerstein</a:t>
            </a:r>
            <a:r>
              <a:rPr lang="en-US" sz="1400" dirty="0"/>
              <a:t>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to one mapping</a:t>
            </a:r>
          </a:p>
          <a:p>
            <a:r>
              <a:rPr lang="en-US" dirty="0"/>
              <a:t>One to many/ many to one mapping</a:t>
            </a:r>
          </a:p>
          <a:p>
            <a:pPr lvl="1"/>
            <a:r>
              <a:rPr lang="en-US" altLang="zh-CN" dirty="0"/>
              <a:t>Filter</a:t>
            </a:r>
            <a:endParaRPr lang="en-US" dirty="0"/>
          </a:p>
          <a:p>
            <a:pPr lvl="1"/>
            <a:r>
              <a:rPr lang="en-US" dirty="0"/>
              <a:t>Common functions: sum, min, max, </a:t>
            </a:r>
            <a:r>
              <a:rPr lang="en-US" dirty="0" err="1"/>
              <a:t>avg</a:t>
            </a:r>
            <a:r>
              <a:rPr lang="en-US" dirty="0"/>
              <a:t> …</a:t>
            </a:r>
          </a:p>
          <a:p>
            <a:r>
              <a:rPr lang="en-US" dirty="0"/>
              <a:t>Look up and join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2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Row to One Row Mappings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Drop Column</a:t>
            </a:r>
          </a:p>
          <a:p>
            <a:r>
              <a:rPr lang="en-US" dirty="0"/>
              <a:t>Copy Column</a:t>
            </a:r>
          </a:p>
          <a:p>
            <a:r>
              <a:rPr lang="en-US" dirty="0"/>
              <a:t>Add Column</a:t>
            </a:r>
          </a:p>
          <a:p>
            <a:pPr lvl="1"/>
            <a:r>
              <a:rPr lang="en-US" dirty="0"/>
              <a:t>Constant value, random number, serial number</a:t>
            </a:r>
          </a:p>
          <a:p>
            <a:r>
              <a:rPr lang="en-US" dirty="0"/>
              <a:t>Merge Columns with Glue</a:t>
            </a:r>
          </a:p>
          <a:p>
            <a:r>
              <a:rPr lang="en-US" dirty="0"/>
              <a:t>Value update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Split Column</a:t>
            </a:r>
          </a:p>
          <a:p>
            <a:pPr lvl="1"/>
            <a:r>
              <a:rPr lang="en-US" dirty="0"/>
              <a:t>by position</a:t>
            </a:r>
          </a:p>
          <a:p>
            <a:pPr lvl="1"/>
            <a:r>
              <a:rPr lang="en-US" dirty="0"/>
              <a:t>by regular expression (first match)</a:t>
            </a:r>
          </a:p>
          <a:p>
            <a:r>
              <a:rPr lang="en-US" dirty="0"/>
              <a:t>Filter</a:t>
            </a:r>
          </a:p>
          <a:p>
            <a:pPr lvl="1"/>
            <a:r>
              <a:rPr lang="en-US" dirty="0"/>
              <a:t>by arithmetic expression</a:t>
            </a:r>
          </a:p>
          <a:p>
            <a:pPr lvl="1"/>
            <a:r>
              <a:rPr lang="en-US" dirty="0"/>
              <a:t>by regular expression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387721"/>
              </p:ext>
            </p:extLst>
          </p:nvPr>
        </p:nvGraphicFramePr>
        <p:xfrm>
          <a:off x="3364877" y="3515027"/>
          <a:ext cx="1006956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6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891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891">
                <a:tc>
                  <a:txBody>
                    <a:bodyPr/>
                    <a:lstStyle/>
                    <a:p>
                      <a:r>
                        <a:rPr lang="en-US" sz="1600" dirty="0"/>
                        <a:t>George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891">
                <a:tc>
                  <a:txBody>
                    <a:bodyPr/>
                    <a:lstStyle/>
                    <a:p>
                      <a:r>
                        <a:rPr lang="en-US" sz="1600" dirty="0"/>
                        <a:t>Paul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891">
                <a:tc>
                  <a:txBody>
                    <a:bodyPr/>
                    <a:lstStyle/>
                    <a:p>
                      <a:r>
                        <a:rPr lang="en-US" sz="1600" dirty="0"/>
                        <a:t>Ann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362876"/>
              </p:ext>
            </p:extLst>
          </p:nvPr>
        </p:nvGraphicFramePr>
        <p:xfrm>
          <a:off x="6276241" y="3472693"/>
          <a:ext cx="2438991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8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8">
                <a:tc>
                  <a:txBody>
                    <a:bodyPr/>
                    <a:lstStyle/>
                    <a:p>
                      <a:r>
                        <a:rPr lang="en-US" sz="1600" dirty="0"/>
                        <a:t>&lt;Name&gt;George&lt;/Name&gt;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&lt;Name&gt;Paul&lt;/Name&gt;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&lt;Name&gt;Ann&lt;/Name&gt;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424085" y="3706549"/>
            <a:ext cx="1844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+mn-lt"/>
              </a:rPr>
              <a:t>(.*) </a:t>
            </a:r>
            <a:r>
              <a:rPr lang="en-US" sz="1200" dirty="0">
                <a:latin typeface="+mn-lt"/>
              </a:rPr>
              <a:t>to</a:t>
            </a:r>
            <a:r>
              <a:rPr lang="en-US" sz="1200" dirty="0">
                <a:solidFill>
                  <a:srgbClr val="FF0000"/>
                </a:solidFill>
                <a:latin typeface="+mn-lt"/>
              </a:rPr>
              <a:t> &lt;Name&gt;\1&lt;/Name&gt;</a:t>
            </a:r>
          </a:p>
        </p:txBody>
      </p:sp>
      <p:sp>
        <p:nvSpPr>
          <p:cNvPr id="8" name="Freeform 109"/>
          <p:cNvSpPr>
            <a:spLocks/>
          </p:cNvSpPr>
          <p:nvPr/>
        </p:nvSpPr>
        <p:spPr bwMode="auto">
          <a:xfrm>
            <a:off x="4761299" y="4150879"/>
            <a:ext cx="1054630" cy="327025"/>
          </a:xfrm>
          <a:custGeom>
            <a:avLst/>
            <a:gdLst>
              <a:gd name="T0" fmla="*/ 1283 w 1283"/>
              <a:gd name="T1" fmla="*/ 103 h 206"/>
              <a:gd name="T2" fmla="*/ 1068 w 1283"/>
              <a:gd name="T3" fmla="*/ 206 h 206"/>
              <a:gd name="T4" fmla="*/ 1068 w 1283"/>
              <a:gd name="T5" fmla="*/ 137 h 206"/>
              <a:gd name="T6" fmla="*/ 0 w 1283"/>
              <a:gd name="T7" fmla="*/ 137 h 206"/>
              <a:gd name="T8" fmla="*/ 0 w 1283"/>
              <a:gd name="T9" fmla="*/ 69 h 206"/>
              <a:gd name="T10" fmla="*/ 1068 w 1283"/>
              <a:gd name="T11" fmla="*/ 69 h 206"/>
              <a:gd name="T12" fmla="*/ 1068 w 1283"/>
              <a:gd name="T13" fmla="*/ 0 h 206"/>
              <a:gd name="T14" fmla="*/ 1283 w 1283"/>
              <a:gd name="T15" fmla="*/ 103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83" h="206">
                <a:moveTo>
                  <a:pt x="1283" y="103"/>
                </a:moveTo>
                <a:lnTo>
                  <a:pt x="1068" y="206"/>
                </a:lnTo>
                <a:lnTo>
                  <a:pt x="1068" y="137"/>
                </a:lnTo>
                <a:lnTo>
                  <a:pt x="0" y="137"/>
                </a:lnTo>
                <a:lnTo>
                  <a:pt x="0" y="69"/>
                </a:lnTo>
                <a:lnTo>
                  <a:pt x="1068" y="69"/>
                </a:lnTo>
                <a:lnTo>
                  <a:pt x="1068" y="0"/>
                </a:lnTo>
                <a:lnTo>
                  <a:pt x="1283" y="103"/>
                </a:lnTo>
                <a:close/>
              </a:path>
            </a:pathLst>
          </a:custGeom>
          <a:solidFill>
            <a:schemeClr val="bg1"/>
          </a:solidFill>
          <a:ln w="79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Pedro Szekely</a:t>
            </a:r>
          </a:p>
        </p:txBody>
      </p:sp>
    </p:spTree>
    <p:extLst>
      <p:ext uri="{BB962C8B-B14F-4D97-AF65-F5344CB8AC3E}">
        <p14:creationId xmlns:p14="http://schemas.microsoft.com/office/powerpoint/2010/main" val="110247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80044" name="Picture 1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1588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051" name="Picture 1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1588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054" name="Picture 1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1588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056" name="Picture 1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1588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977" name="Freeform 105"/>
          <p:cNvSpPr>
            <a:spLocks/>
          </p:cNvSpPr>
          <p:nvPr/>
        </p:nvSpPr>
        <p:spPr bwMode="auto">
          <a:xfrm>
            <a:off x="3382963" y="4070350"/>
            <a:ext cx="1306512" cy="420688"/>
          </a:xfrm>
          <a:custGeom>
            <a:avLst/>
            <a:gdLst>
              <a:gd name="T0" fmla="*/ 0 w 823"/>
              <a:gd name="T1" fmla="*/ 132 h 265"/>
              <a:gd name="T2" fmla="*/ 136 w 823"/>
              <a:gd name="T3" fmla="*/ 265 h 265"/>
              <a:gd name="T4" fmla="*/ 136 w 823"/>
              <a:gd name="T5" fmla="*/ 179 h 265"/>
              <a:gd name="T6" fmla="*/ 823 w 823"/>
              <a:gd name="T7" fmla="*/ 179 h 265"/>
              <a:gd name="T8" fmla="*/ 823 w 823"/>
              <a:gd name="T9" fmla="*/ 88 h 265"/>
              <a:gd name="T10" fmla="*/ 136 w 823"/>
              <a:gd name="T11" fmla="*/ 88 h 265"/>
              <a:gd name="T12" fmla="*/ 136 w 823"/>
              <a:gd name="T13" fmla="*/ 0 h 265"/>
              <a:gd name="T14" fmla="*/ 0 w 823"/>
              <a:gd name="T15" fmla="*/ 132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3" h="265">
                <a:moveTo>
                  <a:pt x="0" y="132"/>
                </a:moveTo>
                <a:lnTo>
                  <a:pt x="136" y="265"/>
                </a:lnTo>
                <a:lnTo>
                  <a:pt x="136" y="179"/>
                </a:lnTo>
                <a:lnTo>
                  <a:pt x="823" y="179"/>
                </a:lnTo>
                <a:lnTo>
                  <a:pt x="823" y="88"/>
                </a:lnTo>
                <a:lnTo>
                  <a:pt x="136" y="88"/>
                </a:lnTo>
                <a:lnTo>
                  <a:pt x="136" y="0"/>
                </a:lnTo>
                <a:lnTo>
                  <a:pt x="0" y="132"/>
                </a:lnTo>
                <a:close/>
              </a:path>
            </a:pathLst>
          </a:custGeom>
          <a:solidFill>
            <a:schemeClr val="bg1"/>
          </a:solidFill>
          <a:ln w="79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9978" name="Rectangle 106"/>
          <p:cNvSpPr>
            <a:spLocks noChangeArrowheads="1"/>
          </p:cNvSpPr>
          <p:nvPr/>
        </p:nvSpPr>
        <p:spPr bwMode="auto">
          <a:xfrm>
            <a:off x="3470275" y="3803650"/>
            <a:ext cx="1046163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2 Merges</a:t>
            </a:r>
            <a:endParaRPr lang="en-US"/>
          </a:p>
        </p:txBody>
      </p:sp>
      <p:sp>
        <p:nvSpPr>
          <p:cNvPr id="79981" name="Freeform 109"/>
          <p:cNvSpPr>
            <a:spLocks/>
          </p:cNvSpPr>
          <p:nvPr/>
        </p:nvSpPr>
        <p:spPr bwMode="auto">
          <a:xfrm>
            <a:off x="3454400" y="2376488"/>
            <a:ext cx="2036763" cy="327025"/>
          </a:xfrm>
          <a:custGeom>
            <a:avLst/>
            <a:gdLst>
              <a:gd name="T0" fmla="*/ 1283 w 1283"/>
              <a:gd name="T1" fmla="*/ 103 h 206"/>
              <a:gd name="T2" fmla="*/ 1068 w 1283"/>
              <a:gd name="T3" fmla="*/ 206 h 206"/>
              <a:gd name="T4" fmla="*/ 1068 w 1283"/>
              <a:gd name="T5" fmla="*/ 137 h 206"/>
              <a:gd name="T6" fmla="*/ 0 w 1283"/>
              <a:gd name="T7" fmla="*/ 137 h 206"/>
              <a:gd name="T8" fmla="*/ 0 w 1283"/>
              <a:gd name="T9" fmla="*/ 69 h 206"/>
              <a:gd name="T10" fmla="*/ 1068 w 1283"/>
              <a:gd name="T11" fmla="*/ 69 h 206"/>
              <a:gd name="T12" fmla="*/ 1068 w 1283"/>
              <a:gd name="T13" fmla="*/ 0 h 206"/>
              <a:gd name="T14" fmla="*/ 1283 w 1283"/>
              <a:gd name="T15" fmla="*/ 103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83" h="206">
                <a:moveTo>
                  <a:pt x="1283" y="103"/>
                </a:moveTo>
                <a:lnTo>
                  <a:pt x="1068" y="206"/>
                </a:lnTo>
                <a:lnTo>
                  <a:pt x="1068" y="137"/>
                </a:lnTo>
                <a:lnTo>
                  <a:pt x="0" y="137"/>
                </a:lnTo>
                <a:lnTo>
                  <a:pt x="0" y="69"/>
                </a:lnTo>
                <a:lnTo>
                  <a:pt x="1068" y="69"/>
                </a:lnTo>
                <a:lnTo>
                  <a:pt x="1068" y="0"/>
                </a:lnTo>
                <a:lnTo>
                  <a:pt x="1283" y="103"/>
                </a:lnTo>
                <a:close/>
              </a:path>
            </a:pathLst>
          </a:custGeom>
          <a:solidFill>
            <a:schemeClr val="bg1"/>
          </a:solidFill>
          <a:ln w="79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9982" name="Rectangle 110"/>
          <p:cNvSpPr>
            <a:spLocks noChangeArrowheads="1"/>
          </p:cNvSpPr>
          <p:nvPr/>
        </p:nvSpPr>
        <p:spPr bwMode="auto">
          <a:xfrm>
            <a:off x="4106863" y="1752600"/>
            <a:ext cx="808037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Format</a:t>
            </a:r>
            <a:endParaRPr lang="en-US"/>
          </a:p>
        </p:txBody>
      </p:sp>
      <p:sp>
        <p:nvSpPr>
          <p:cNvPr id="79983" name="Rectangle 111"/>
          <p:cNvSpPr>
            <a:spLocks noChangeArrowheads="1"/>
          </p:cNvSpPr>
          <p:nvPr/>
        </p:nvSpPr>
        <p:spPr bwMode="auto">
          <a:xfrm>
            <a:off x="3541713" y="2105025"/>
            <a:ext cx="199866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'(.*), (.*)' to '\2 \1'</a:t>
            </a:r>
            <a:endParaRPr lang="en-US"/>
          </a:p>
        </p:txBody>
      </p:sp>
      <p:sp>
        <p:nvSpPr>
          <p:cNvPr id="79984" name="Rectangle 112"/>
          <p:cNvSpPr>
            <a:spLocks noChangeArrowheads="1"/>
          </p:cNvSpPr>
          <p:nvPr/>
        </p:nvSpPr>
        <p:spPr bwMode="auto">
          <a:xfrm>
            <a:off x="2071688" y="1887538"/>
            <a:ext cx="1382712" cy="3143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85" name="Rectangle 113"/>
          <p:cNvSpPr>
            <a:spLocks noChangeArrowheads="1"/>
          </p:cNvSpPr>
          <p:nvPr/>
        </p:nvSpPr>
        <p:spPr bwMode="auto">
          <a:xfrm>
            <a:off x="2095500" y="1876425"/>
            <a:ext cx="1389063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Stewart,Bob</a:t>
            </a:r>
            <a:endParaRPr lang="en-US"/>
          </a:p>
        </p:txBody>
      </p:sp>
      <p:sp>
        <p:nvSpPr>
          <p:cNvPr id="79986" name="Rectangle 114"/>
          <p:cNvSpPr>
            <a:spLocks noChangeArrowheads="1"/>
          </p:cNvSpPr>
          <p:nvPr/>
        </p:nvSpPr>
        <p:spPr bwMode="auto">
          <a:xfrm>
            <a:off x="2071688" y="2201863"/>
            <a:ext cx="1382712" cy="298450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87" name="Rectangle 115"/>
          <p:cNvSpPr>
            <a:spLocks noChangeArrowheads="1"/>
          </p:cNvSpPr>
          <p:nvPr/>
        </p:nvSpPr>
        <p:spPr bwMode="auto">
          <a:xfrm>
            <a:off x="2071688" y="2500313"/>
            <a:ext cx="1382712" cy="34607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88" name="Rectangle 116"/>
          <p:cNvSpPr>
            <a:spLocks noChangeArrowheads="1"/>
          </p:cNvSpPr>
          <p:nvPr/>
        </p:nvSpPr>
        <p:spPr bwMode="auto">
          <a:xfrm>
            <a:off x="2203450" y="2506663"/>
            <a:ext cx="11715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Dole,Jerry</a:t>
            </a:r>
            <a:endParaRPr lang="en-US"/>
          </a:p>
        </p:txBody>
      </p:sp>
      <p:sp>
        <p:nvSpPr>
          <p:cNvPr id="79989" name="Rectangle 117"/>
          <p:cNvSpPr>
            <a:spLocks noChangeArrowheads="1"/>
          </p:cNvSpPr>
          <p:nvPr/>
        </p:nvSpPr>
        <p:spPr bwMode="auto">
          <a:xfrm>
            <a:off x="2071688" y="2846388"/>
            <a:ext cx="1382712" cy="300037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90" name="Rectangle 118"/>
          <p:cNvSpPr>
            <a:spLocks noChangeArrowheads="1"/>
          </p:cNvSpPr>
          <p:nvPr/>
        </p:nvSpPr>
        <p:spPr bwMode="auto">
          <a:xfrm>
            <a:off x="1346200" y="1890713"/>
            <a:ext cx="725488" cy="311150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91" name="Rectangle 119"/>
          <p:cNvSpPr>
            <a:spLocks noChangeArrowheads="1"/>
          </p:cNvSpPr>
          <p:nvPr/>
        </p:nvSpPr>
        <p:spPr bwMode="auto">
          <a:xfrm>
            <a:off x="1346200" y="2201863"/>
            <a:ext cx="725488" cy="298450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92" name="Rectangle 120"/>
          <p:cNvSpPr>
            <a:spLocks noChangeArrowheads="1"/>
          </p:cNvSpPr>
          <p:nvPr/>
        </p:nvSpPr>
        <p:spPr bwMode="auto">
          <a:xfrm>
            <a:off x="1400175" y="2182813"/>
            <a:ext cx="6508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Davis</a:t>
            </a:r>
            <a:endParaRPr lang="en-US"/>
          </a:p>
        </p:txBody>
      </p:sp>
      <p:sp>
        <p:nvSpPr>
          <p:cNvPr id="79993" name="Rectangle 121"/>
          <p:cNvSpPr>
            <a:spLocks noChangeArrowheads="1"/>
          </p:cNvSpPr>
          <p:nvPr/>
        </p:nvSpPr>
        <p:spPr bwMode="auto">
          <a:xfrm>
            <a:off x="1346200" y="2500313"/>
            <a:ext cx="725488" cy="338137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94" name="Rectangle 122"/>
          <p:cNvSpPr>
            <a:spLocks noChangeArrowheads="1"/>
          </p:cNvSpPr>
          <p:nvPr/>
        </p:nvSpPr>
        <p:spPr bwMode="auto">
          <a:xfrm>
            <a:off x="1346200" y="2838450"/>
            <a:ext cx="725488" cy="30797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95" name="Rectangle 123"/>
          <p:cNvSpPr>
            <a:spLocks noChangeArrowheads="1"/>
          </p:cNvSpPr>
          <p:nvPr/>
        </p:nvSpPr>
        <p:spPr bwMode="auto">
          <a:xfrm>
            <a:off x="1368425" y="2824163"/>
            <a:ext cx="71278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Marsh</a:t>
            </a:r>
            <a:endParaRPr lang="en-US"/>
          </a:p>
        </p:txBody>
      </p:sp>
      <p:sp>
        <p:nvSpPr>
          <p:cNvPr id="79996" name="Rectangle 124"/>
          <p:cNvSpPr>
            <a:spLocks noChangeArrowheads="1"/>
          </p:cNvSpPr>
          <p:nvPr/>
        </p:nvSpPr>
        <p:spPr bwMode="auto">
          <a:xfrm>
            <a:off x="762000" y="2201863"/>
            <a:ext cx="584200" cy="298450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97" name="Rectangle 125"/>
          <p:cNvSpPr>
            <a:spLocks noChangeArrowheads="1"/>
          </p:cNvSpPr>
          <p:nvPr/>
        </p:nvSpPr>
        <p:spPr bwMode="auto">
          <a:xfrm>
            <a:off x="766763" y="2182813"/>
            <a:ext cx="60483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Anna</a:t>
            </a:r>
            <a:endParaRPr lang="en-US"/>
          </a:p>
        </p:txBody>
      </p:sp>
      <p:sp>
        <p:nvSpPr>
          <p:cNvPr id="79998" name="Rectangle 126"/>
          <p:cNvSpPr>
            <a:spLocks noChangeArrowheads="1"/>
          </p:cNvSpPr>
          <p:nvPr/>
        </p:nvSpPr>
        <p:spPr bwMode="auto">
          <a:xfrm>
            <a:off x="762000" y="2838450"/>
            <a:ext cx="584200" cy="30797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99" name="Rectangle 127"/>
          <p:cNvSpPr>
            <a:spLocks noChangeArrowheads="1"/>
          </p:cNvSpPr>
          <p:nvPr/>
        </p:nvSpPr>
        <p:spPr bwMode="auto">
          <a:xfrm>
            <a:off x="809625" y="2824163"/>
            <a:ext cx="5111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Joan</a:t>
            </a:r>
            <a:endParaRPr lang="en-US"/>
          </a:p>
        </p:txBody>
      </p:sp>
      <p:sp>
        <p:nvSpPr>
          <p:cNvPr id="80000" name="Rectangle 128"/>
          <p:cNvSpPr>
            <a:spLocks noChangeArrowheads="1"/>
          </p:cNvSpPr>
          <p:nvPr/>
        </p:nvSpPr>
        <p:spPr bwMode="auto">
          <a:xfrm>
            <a:off x="762000" y="2500313"/>
            <a:ext cx="584200" cy="338137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01" name="Rectangle 129"/>
          <p:cNvSpPr>
            <a:spLocks noChangeArrowheads="1"/>
          </p:cNvSpPr>
          <p:nvPr/>
        </p:nvSpPr>
        <p:spPr bwMode="auto">
          <a:xfrm>
            <a:off x="762000" y="1890713"/>
            <a:ext cx="584200" cy="311150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03" name="Rectangle 131"/>
          <p:cNvSpPr>
            <a:spLocks noChangeArrowheads="1"/>
          </p:cNvSpPr>
          <p:nvPr/>
        </p:nvSpPr>
        <p:spPr bwMode="auto">
          <a:xfrm>
            <a:off x="2363788" y="3744913"/>
            <a:ext cx="1019175" cy="317500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04" name="Rectangle 132"/>
          <p:cNvSpPr>
            <a:spLocks noChangeArrowheads="1"/>
          </p:cNvSpPr>
          <p:nvPr/>
        </p:nvSpPr>
        <p:spPr bwMode="auto">
          <a:xfrm>
            <a:off x="2465388" y="3733800"/>
            <a:ext cx="85407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Stewart</a:t>
            </a:r>
            <a:endParaRPr lang="en-US"/>
          </a:p>
        </p:txBody>
      </p:sp>
      <p:sp>
        <p:nvSpPr>
          <p:cNvPr id="80005" name="Rectangle 133"/>
          <p:cNvSpPr>
            <a:spLocks noChangeArrowheads="1"/>
          </p:cNvSpPr>
          <p:nvPr/>
        </p:nvSpPr>
        <p:spPr bwMode="auto">
          <a:xfrm>
            <a:off x="1489075" y="4062413"/>
            <a:ext cx="874713" cy="315912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06" name="Rectangle 134"/>
          <p:cNvSpPr>
            <a:spLocks noChangeArrowheads="1"/>
          </p:cNvSpPr>
          <p:nvPr/>
        </p:nvSpPr>
        <p:spPr bwMode="auto">
          <a:xfrm>
            <a:off x="1641475" y="4052888"/>
            <a:ext cx="60483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Anna</a:t>
            </a:r>
            <a:endParaRPr lang="en-US"/>
          </a:p>
        </p:txBody>
      </p:sp>
      <p:sp>
        <p:nvSpPr>
          <p:cNvPr id="80007" name="Rectangle 135"/>
          <p:cNvSpPr>
            <a:spLocks noChangeArrowheads="1"/>
          </p:cNvSpPr>
          <p:nvPr/>
        </p:nvSpPr>
        <p:spPr bwMode="auto">
          <a:xfrm>
            <a:off x="2363788" y="4062413"/>
            <a:ext cx="1019175" cy="315912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08" name="Rectangle 136"/>
          <p:cNvSpPr>
            <a:spLocks noChangeArrowheads="1"/>
          </p:cNvSpPr>
          <p:nvPr/>
        </p:nvSpPr>
        <p:spPr bwMode="auto">
          <a:xfrm>
            <a:off x="2562225" y="4052888"/>
            <a:ext cx="6508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Davis</a:t>
            </a:r>
            <a:endParaRPr lang="en-US"/>
          </a:p>
        </p:txBody>
      </p:sp>
      <p:sp>
        <p:nvSpPr>
          <p:cNvPr id="80009" name="Rectangle 137"/>
          <p:cNvSpPr>
            <a:spLocks noChangeArrowheads="1"/>
          </p:cNvSpPr>
          <p:nvPr/>
        </p:nvSpPr>
        <p:spPr bwMode="auto">
          <a:xfrm>
            <a:off x="2363788" y="4378325"/>
            <a:ext cx="1019175" cy="3143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10" name="Rectangle 138"/>
          <p:cNvSpPr>
            <a:spLocks noChangeArrowheads="1"/>
          </p:cNvSpPr>
          <p:nvPr/>
        </p:nvSpPr>
        <p:spPr bwMode="auto">
          <a:xfrm>
            <a:off x="2613025" y="4367213"/>
            <a:ext cx="54292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Dole</a:t>
            </a:r>
            <a:endParaRPr lang="en-US"/>
          </a:p>
        </p:txBody>
      </p:sp>
      <p:sp>
        <p:nvSpPr>
          <p:cNvPr id="80011" name="Rectangle 139"/>
          <p:cNvSpPr>
            <a:spLocks noChangeArrowheads="1"/>
          </p:cNvSpPr>
          <p:nvPr/>
        </p:nvSpPr>
        <p:spPr bwMode="auto">
          <a:xfrm>
            <a:off x="1489075" y="4692650"/>
            <a:ext cx="874713" cy="3143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12" name="Rectangle 140"/>
          <p:cNvSpPr>
            <a:spLocks noChangeArrowheads="1"/>
          </p:cNvSpPr>
          <p:nvPr/>
        </p:nvSpPr>
        <p:spPr bwMode="auto">
          <a:xfrm>
            <a:off x="1684338" y="4681538"/>
            <a:ext cx="5111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Joan</a:t>
            </a:r>
            <a:endParaRPr lang="en-US"/>
          </a:p>
        </p:txBody>
      </p:sp>
      <p:sp>
        <p:nvSpPr>
          <p:cNvPr id="80013" name="Rectangle 141"/>
          <p:cNvSpPr>
            <a:spLocks noChangeArrowheads="1"/>
          </p:cNvSpPr>
          <p:nvPr/>
        </p:nvSpPr>
        <p:spPr bwMode="auto">
          <a:xfrm>
            <a:off x="2363788" y="4692650"/>
            <a:ext cx="1019175" cy="3143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14" name="Rectangle 142"/>
          <p:cNvSpPr>
            <a:spLocks noChangeArrowheads="1"/>
          </p:cNvSpPr>
          <p:nvPr/>
        </p:nvSpPr>
        <p:spPr bwMode="auto">
          <a:xfrm>
            <a:off x="2530475" y="4681538"/>
            <a:ext cx="71278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Marsh</a:t>
            </a:r>
            <a:endParaRPr lang="en-US"/>
          </a:p>
        </p:txBody>
      </p:sp>
      <p:sp>
        <p:nvSpPr>
          <p:cNvPr id="80015" name="Rectangle 143"/>
          <p:cNvSpPr>
            <a:spLocks noChangeArrowheads="1"/>
          </p:cNvSpPr>
          <p:nvPr/>
        </p:nvSpPr>
        <p:spPr bwMode="auto">
          <a:xfrm>
            <a:off x="1489075" y="4378325"/>
            <a:ext cx="874713" cy="3143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16" name="Rectangle 144"/>
          <p:cNvSpPr>
            <a:spLocks noChangeArrowheads="1"/>
          </p:cNvSpPr>
          <p:nvPr/>
        </p:nvSpPr>
        <p:spPr bwMode="auto">
          <a:xfrm>
            <a:off x="1666875" y="4367213"/>
            <a:ext cx="5588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Jerry</a:t>
            </a:r>
            <a:endParaRPr lang="en-US"/>
          </a:p>
        </p:txBody>
      </p:sp>
      <p:sp>
        <p:nvSpPr>
          <p:cNvPr id="80017" name="Rectangle 145"/>
          <p:cNvSpPr>
            <a:spLocks noChangeArrowheads="1"/>
          </p:cNvSpPr>
          <p:nvPr/>
        </p:nvSpPr>
        <p:spPr bwMode="auto">
          <a:xfrm>
            <a:off x="1489075" y="3744913"/>
            <a:ext cx="874713" cy="317500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18" name="Rectangle 146"/>
          <p:cNvSpPr>
            <a:spLocks noChangeArrowheads="1"/>
          </p:cNvSpPr>
          <p:nvPr/>
        </p:nvSpPr>
        <p:spPr bwMode="auto">
          <a:xfrm>
            <a:off x="1706563" y="3733800"/>
            <a:ext cx="465137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Bob</a:t>
            </a:r>
            <a:endParaRPr lang="en-US"/>
          </a:p>
        </p:txBody>
      </p:sp>
      <p:sp>
        <p:nvSpPr>
          <p:cNvPr id="80019" name="Rectangle 147"/>
          <p:cNvSpPr>
            <a:spLocks noChangeArrowheads="1"/>
          </p:cNvSpPr>
          <p:nvPr/>
        </p:nvSpPr>
        <p:spPr bwMode="auto">
          <a:xfrm>
            <a:off x="6289675" y="3744913"/>
            <a:ext cx="727075" cy="317500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20" name="Rectangle 148"/>
          <p:cNvSpPr>
            <a:spLocks noChangeArrowheads="1"/>
          </p:cNvSpPr>
          <p:nvPr/>
        </p:nvSpPr>
        <p:spPr bwMode="auto">
          <a:xfrm>
            <a:off x="6430963" y="3733800"/>
            <a:ext cx="465137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Bob</a:t>
            </a:r>
            <a:endParaRPr lang="en-US"/>
          </a:p>
        </p:txBody>
      </p:sp>
      <p:sp>
        <p:nvSpPr>
          <p:cNvPr id="80021" name="Rectangle 149"/>
          <p:cNvSpPr>
            <a:spLocks noChangeArrowheads="1"/>
          </p:cNvSpPr>
          <p:nvPr/>
        </p:nvSpPr>
        <p:spPr bwMode="auto">
          <a:xfrm>
            <a:off x="6289675" y="4062413"/>
            <a:ext cx="727075" cy="315912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22" name="Rectangle 150"/>
          <p:cNvSpPr>
            <a:spLocks noChangeArrowheads="1"/>
          </p:cNvSpPr>
          <p:nvPr/>
        </p:nvSpPr>
        <p:spPr bwMode="auto">
          <a:xfrm>
            <a:off x="6289675" y="4378325"/>
            <a:ext cx="727075" cy="3143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23" name="Rectangle 151"/>
          <p:cNvSpPr>
            <a:spLocks noChangeArrowheads="1"/>
          </p:cNvSpPr>
          <p:nvPr/>
        </p:nvSpPr>
        <p:spPr bwMode="auto">
          <a:xfrm>
            <a:off x="6392863" y="4367213"/>
            <a:ext cx="5588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Jerry</a:t>
            </a:r>
            <a:endParaRPr lang="en-US"/>
          </a:p>
        </p:txBody>
      </p:sp>
      <p:sp>
        <p:nvSpPr>
          <p:cNvPr id="80024" name="Rectangle 152"/>
          <p:cNvSpPr>
            <a:spLocks noChangeArrowheads="1"/>
          </p:cNvSpPr>
          <p:nvPr/>
        </p:nvSpPr>
        <p:spPr bwMode="auto">
          <a:xfrm>
            <a:off x="6289675" y="4692650"/>
            <a:ext cx="727075" cy="3143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25" name="Rectangle 153"/>
          <p:cNvSpPr>
            <a:spLocks noChangeArrowheads="1"/>
          </p:cNvSpPr>
          <p:nvPr/>
        </p:nvSpPr>
        <p:spPr bwMode="auto">
          <a:xfrm>
            <a:off x="7016750" y="3744913"/>
            <a:ext cx="1019175" cy="317500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26" name="Rectangle 154"/>
          <p:cNvSpPr>
            <a:spLocks noChangeArrowheads="1"/>
          </p:cNvSpPr>
          <p:nvPr/>
        </p:nvSpPr>
        <p:spPr bwMode="auto">
          <a:xfrm>
            <a:off x="7118350" y="3733800"/>
            <a:ext cx="85407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Stewart</a:t>
            </a:r>
            <a:endParaRPr lang="en-US"/>
          </a:p>
        </p:txBody>
      </p:sp>
      <p:sp>
        <p:nvSpPr>
          <p:cNvPr id="80027" name="Rectangle 155"/>
          <p:cNvSpPr>
            <a:spLocks noChangeArrowheads="1"/>
          </p:cNvSpPr>
          <p:nvPr/>
        </p:nvSpPr>
        <p:spPr bwMode="auto">
          <a:xfrm>
            <a:off x="7016750" y="4062413"/>
            <a:ext cx="1019175" cy="315912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28" name="Rectangle 156"/>
          <p:cNvSpPr>
            <a:spLocks noChangeArrowheads="1"/>
          </p:cNvSpPr>
          <p:nvPr/>
        </p:nvSpPr>
        <p:spPr bwMode="auto">
          <a:xfrm>
            <a:off x="7016750" y="4378325"/>
            <a:ext cx="1019175" cy="3143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29" name="Rectangle 157"/>
          <p:cNvSpPr>
            <a:spLocks noChangeArrowheads="1"/>
          </p:cNvSpPr>
          <p:nvPr/>
        </p:nvSpPr>
        <p:spPr bwMode="auto">
          <a:xfrm>
            <a:off x="7265988" y="4367213"/>
            <a:ext cx="54292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Dole</a:t>
            </a:r>
            <a:endParaRPr lang="en-US"/>
          </a:p>
        </p:txBody>
      </p:sp>
      <p:sp>
        <p:nvSpPr>
          <p:cNvPr id="80030" name="Rectangle 158"/>
          <p:cNvSpPr>
            <a:spLocks noChangeArrowheads="1"/>
          </p:cNvSpPr>
          <p:nvPr/>
        </p:nvSpPr>
        <p:spPr bwMode="auto">
          <a:xfrm>
            <a:off x="7016750" y="4692650"/>
            <a:ext cx="1019175" cy="3143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31" name="Rectangle 159"/>
          <p:cNvSpPr>
            <a:spLocks noChangeArrowheads="1"/>
          </p:cNvSpPr>
          <p:nvPr/>
        </p:nvSpPr>
        <p:spPr bwMode="auto">
          <a:xfrm>
            <a:off x="4689475" y="4062413"/>
            <a:ext cx="727075" cy="315912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32" name="Rectangle 160"/>
          <p:cNvSpPr>
            <a:spLocks noChangeArrowheads="1"/>
          </p:cNvSpPr>
          <p:nvPr/>
        </p:nvSpPr>
        <p:spPr bwMode="auto">
          <a:xfrm>
            <a:off x="4765675" y="4052888"/>
            <a:ext cx="60483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Anna</a:t>
            </a:r>
            <a:endParaRPr lang="en-US"/>
          </a:p>
        </p:txBody>
      </p:sp>
      <p:sp>
        <p:nvSpPr>
          <p:cNvPr id="80033" name="Rectangle 161"/>
          <p:cNvSpPr>
            <a:spLocks noChangeArrowheads="1"/>
          </p:cNvSpPr>
          <p:nvPr/>
        </p:nvSpPr>
        <p:spPr bwMode="auto">
          <a:xfrm>
            <a:off x="4689475" y="4692650"/>
            <a:ext cx="727075" cy="3143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34" name="Rectangle 162"/>
          <p:cNvSpPr>
            <a:spLocks noChangeArrowheads="1"/>
          </p:cNvSpPr>
          <p:nvPr/>
        </p:nvSpPr>
        <p:spPr bwMode="auto">
          <a:xfrm>
            <a:off x="4808538" y="4681538"/>
            <a:ext cx="5111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Joan</a:t>
            </a:r>
            <a:endParaRPr lang="en-US"/>
          </a:p>
        </p:txBody>
      </p:sp>
      <p:sp>
        <p:nvSpPr>
          <p:cNvPr id="80035" name="Rectangle 163"/>
          <p:cNvSpPr>
            <a:spLocks noChangeArrowheads="1"/>
          </p:cNvSpPr>
          <p:nvPr/>
        </p:nvSpPr>
        <p:spPr bwMode="auto">
          <a:xfrm>
            <a:off x="4689475" y="4378325"/>
            <a:ext cx="727075" cy="3143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36" name="Rectangle 164"/>
          <p:cNvSpPr>
            <a:spLocks noChangeArrowheads="1"/>
          </p:cNvSpPr>
          <p:nvPr/>
        </p:nvSpPr>
        <p:spPr bwMode="auto">
          <a:xfrm>
            <a:off x="4689475" y="3744913"/>
            <a:ext cx="727075" cy="317500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37" name="Rectangle 165"/>
          <p:cNvSpPr>
            <a:spLocks noChangeArrowheads="1"/>
          </p:cNvSpPr>
          <p:nvPr/>
        </p:nvSpPr>
        <p:spPr bwMode="auto">
          <a:xfrm>
            <a:off x="5416550" y="3744913"/>
            <a:ext cx="873125" cy="317500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38" name="Rectangle 166"/>
          <p:cNvSpPr>
            <a:spLocks noChangeArrowheads="1"/>
          </p:cNvSpPr>
          <p:nvPr/>
        </p:nvSpPr>
        <p:spPr bwMode="auto">
          <a:xfrm>
            <a:off x="5416550" y="4062413"/>
            <a:ext cx="873125" cy="315912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39" name="Rectangle 167"/>
          <p:cNvSpPr>
            <a:spLocks noChangeArrowheads="1"/>
          </p:cNvSpPr>
          <p:nvPr/>
        </p:nvSpPr>
        <p:spPr bwMode="auto">
          <a:xfrm>
            <a:off x="5546725" y="4052888"/>
            <a:ext cx="6508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Davis</a:t>
            </a:r>
            <a:endParaRPr lang="en-US"/>
          </a:p>
        </p:txBody>
      </p:sp>
      <p:sp>
        <p:nvSpPr>
          <p:cNvPr id="80040" name="Rectangle 168"/>
          <p:cNvSpPr>
            <a:spLocks noChangeArrowheads="1"/>
          </p:cNvSpPr>
          <p:nvPr/>
        </p:nvSpPr>
        <p:spPr bwMode="auto">
          <a:xfrm>
            <a:off x="5416550" y="4378325"/>
            <a:ext cx="873125" cy="3143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41" name="Rectangle 169"/>
          <p:cNvSpPr>
            <a:spLocks noChangeArrowheads="1"/>
          </p:cNvSpPr>
          <p:nvPr/>
        </p:nvSpPr>
        <p:spPr bwMode="auto">
          <a:xfrm>
            <a:off x="5416550" y="4692650"/>
            <a:ext cx="873125" cy="3143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42" name="Rectangle 170"/>
          <p:cNvSpPr>
            <a:spLocks noChangeArrowheads="1"/>
          </p:cNvSpPr>
          <p:nvPr/>
        </p:nvSpPr>
        <p:spPr bwMode="auto">
          <a:xfrm>
            <a:off x="5513388" y="4681538"/>
            <a:ext cx="71278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Marsh</a:t>
            </a:r>
            <a:endParaRPr lang="en-US"/>
          </a:p>
        </p:txBody>
      </p:sp>
      <p:sp>
        <p:nvSpPr>
          <p:cNvPr id="80043" name="Freeform 171"/>
          <p:cNvSpPr>
            <a:spLocks/>
          </p:cNvSpPr>
          <p:nvPr/>
        </p:nvSpPr>
        <p:spPr bwMode="auto">
          <a:xfrm>
            <a:off x="6757988" y="3146425"/>
            <a:ext cx="493712" cy="598488"/>
          </a:xfrm>
          <a:custGeom>
            <a:avLst/>
            <a:gdLst>
              <a:gd name="T0" fmla="*/ 154 w 311"/>
              <a:gd name="T1" fmla="*/ 377 h 377"/>
              <a:gd name="T2" fmla="*/ 0 w 311"/>
              <a:gd name="T3" fmla="*/ 284 h 377"/>
              <a:gd name="T4" fmla="*/ 102 w 311"/>
              <a:gd name="T5" fmla="*/ 284 h 377"/>
              <a:gd name="T6" fmla="*/ 102 w 311"/>
              <a:gd name="T7" fmla="*/ 0 h 377"/>
              <a:gd name="T8" fmla="*/ 209 w 311"/>
              <a:gd name="T9" fmla="*/ 0 h 377"/>
              <a:gd name="T10" fmla="*/ 209 w 311"/>
              <a:gd name="T11" fmla="*/ 284 h 377"/>
              <a:gd name="T12" fmla="*/ 311 w 311"/>
              <a:gd name="T13" fmla="*/ 284 h 377"/>
              <a:gd name="T14" fmla="*/ 154 w 311"/>
              <a:gd name="T15" fmla="*/ 377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1" h="377">
                <a:moveTo>
                  <a:pt x="154" y="377"/>
                </a:moveTo>
                <a:lnTo>
                  <a:pt x="0" y="284"/>
                </a:lnTo>
                <a:lnTo>
                  <a:pt x="102" y="284"/>
                </a:lnTo>
                <a:lnTo>
                  <a:pt x="102" y="0"/>
                </a:lnTo>
                <a:lnTo>
                  <a:pt x="209" y="0"/>
                </a:lnTo>
                <a:lnTo>
                  <a:pt x="209" y="284"/>
                </a:lnTo>
                <a:lnTo>
                  <a:pt x="311" y="284"/>
                </a:lnTo>
                <a:lnTo>
                  <a:pt x="154" y="377"/>
                </a:lnTo>
                <a:close/>
              </a:path>
            </a:pathLst>
          </a:custGeom>
          <a:solidFill>
            <a:schemeClr val="bg1"/>
          </a:solidFill>
          <a:ln w="79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045" name="Rectangle 173"/>
          <p:cNvSpPr>
            <a:spLocks noChangeArrowheads="1"/>
          </p:cNvSpPr>
          <p:nvPr/>
        </p:nvSpPr>
        <p:spPr bwMode="auto">
          <a:xfrm>
            <a:off x="7143750" y="3216275"/>
            <a:ext cx="10414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Split at ' '</a:t>
            </a:r>
            <a:endParaRPr lang="en-US"/>
          </a:p>
        </p:txBody>
      </p:sp>
      <p:sp>
        <p:nvSpPr>
          <p:cNvPr id="80058" name="Rectangle 186"/>
          <p:cNvSpPr>
            <a:spLocks noChangeArrowheads="1"/>
          </p:cNvSpPr>
          <p:nvPr/>
        </p:nvSpPr>
        <p:spPr bwMode="auto">
          <a:xfrm>
            <a:off x="5487988" y="2174875"/>
            <a:ext cx="661987" cy="3143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59" name="Rectangle 187"/>
          <p:cNvSpPr>
            <a:spLocks noChangeArrowheads="1"/>
          </p:cNvSpPr>
          <p:nvPr/>
        </p:nvSpPr>
        <p:spPr bwMode="auto">
          <a:xfrm>
            <a:off x="5532438" y="2163763"/>
            <a:ext cx="60483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Anna</a:t>
            </a:r>
            <a:endParaRPr lang="en-US"/>
          </a:p>
        </p:txBody>
      </p:sp>
      <p:sp>
        <p:nvSpPr>
          <p:cNvPr id="80060" name="Rectangle 188"/>
          <p:cNvSpPr>
            <a:spLocks noChangeArrowheads="1"/>
          </p:cNvSpPr>
          <p:nvPr/>
        </p:nvSpPr>
        <p:spPr bwMode="auto">
          <a:xfrm>
            <a:off x="5487988" y="2808288"/>
            <a:ext cx="661987" cy="3143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61" name="Rectangle 189"/>
          <p:cNvSpPr>
            <a:spLocks noChangeArrowheads="1"/>
          </p:cNvSpPr>
          <p:nvPr/>
        </p:nvSpPr>
        <p:spPr bwMode="auto">
          <a:xfrm>
            <a:off x="5575300" y="2797175"/>
            <a:ext cx="51117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Joan</a:t>
            </a:r>
            <a:endParaRPr lang="en-US"/>
          </a:p>
        </p:txBody>
      </p:sp>
      <p:sp>
        <p:nvSpPr>
          <p:cNvPr id="80062" name="Rectangle 190"/>
          <p:cNvSpPr>
            <a:spLocks noChangeArrowheads="1"/>
          </p:cNvSpPr>
          <p:nvPr/>
        </p:nvSpPr>
        <p:spPr bwMode="auto">
          <a:xfrm>
            <a:off x="5487988" y="2489200"/>
            <a:ext cx="661987" cy="319088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63" name="Rectangle 191"/>
          <p:cNvSpPr>
            <a:spLocks noChangeArrowheads="1"/>
          </p:cNvSpPr>
          <p:nvPr/>
        </p:nvSpPr>
        <p:spPr bwMode="auto">
          <a:xfrm>
            <a:off x="5487988" y="1860550"/>
            <a:ext cx="661987" cy="3143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64" name="Rectangle 192"/>
          <p:cNvSpPr>
            <a:spLocks noChangeArrowheads="1"/>
          </p:cNvSpPr>
          <p:nvPr/>
        </p:nvSpPr>
        <p:spPr bwMode="auto">
          <a:xfrm>
            <a:off x="6149975" y="1860550"/>
            <a:ext cx="723900" cy="3143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65" name="Rectangle 193"/>
          <p:cNvSpPr>
            <a:spLocks noChangeArrowheads="1"/>
          </p:cNvSpPr>
          <p:nvPr/>
        </p:nvSpPr>
        <p:spPr bwMode="auto">
          <a:xfrm>
            <a:off x="6149975" y="2174875"/>
            <a:ext cx="723900" cy="3143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66" name="Rectangle 194"/>
          <p:cNvSpPr>
            <a:spLocks noChangeArrowheads="1"/>
          </p:cNvSpPr>
          <p:nvPr/>
        </p:nvSpPr>
        <p:spPr bwMode="auto">
          <a:xfrm>
            <a:off x="6205538" y="2163763"/>
            <a:ext cx="6508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Davis</a:t>
            </a:r>
            <a:endParaRPr lang="en-US"/>
          </a:p>
        </p:txBody>
      </p:sp>
      <p:sp>
        <p:nvSpPr>
          <p:cNvPr id="80067" name="Rectangle 195"/>
          <p:cNvSpPr>
            <a:spLocks noChangeArrowheads="1"/>
          </p:cNvSpPr>
          <p:nvPr/>
        </p:nvSpPr>
        <p:spPr bwMode="auto">
          <a:xfrm>
            <a:off x="6149975" y="2489200"/>
            <a:ext cx="723900" cy="319088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68" name="Rectangle 196"/>
          <p:cNvSpPr>
            <a:spLocks noChangeArrowheads="1"/>
          </p:cNvSpPr>
          <p:nvPr/>
        </p:nvSpPr>
        <p:spPr bwMode="auto">
          <a:xfrm>
            <a:off x="6149975" y="2808288"/>
            <a:ext cx="723900" cy="3143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69" name="Rectangle 197"/>
          <p:cNvSpPr>
            <a:spLocks noChangeArrowheads="1"/>
          </p:cNvSpPr>
          <p:nvPr/>
        </p:nvSpPr>
        <p:spPr bwMode="auto">
          <a:xfrm>
            <a:off x="6172200" y="2797175"/>
            <a:ext cx="712788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Marsh</a:t>
            </a:r>
            <a:endParaRPr lang="en-US"/>
          </a:p>
        </p:txBody>
      </p:sp>
      <p:sp>
        <p:nvSpPr>
          <p:cNvPr id="80070" name="Rectangle 198"/>
          <p:cNvSpPr>
            <a:spLocks noChangeArrowheads="1"/>
          </p:cNvSpPr>
          <p:nvPr/>
        </p:nvSpPr>
        <p:spPr bwMode="auto">
          <a:xfrm>
            <a:off x="6873875" y="1860550"/>
            <a:ext cx="1381125" cy="3143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71" name="Rectangle 199"/>
          <p:cNvSpPr>
            <a:spLocks noChangeArrowheads="1"/>
          </p:cNvSpPr>
          <p:nvPr/>
        </p:nvSpPr>
        <p:spPr bwMode="auto">
          <a:xfrm>
            <a:off x="6899275" y="1849438"/>
            <a:ext cx="138906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Bob Stewart</a:t>
            </a:r>
            <a:endParaRPr lang="en-US"/>
          </a:p>
        </p:txBody>
      </p:sp>
      <p:sp>
        <p:nvSpPr>
          <p:cNvPr id="80072" name="Rectangle 200"/>
          <p:cNvSpPr>
            <a:spLocks noChangeArrowheads="1"/>
          </p:cNvSpPr>
          <p:nvPr/>
        </p:nvSpPr>
        <p:spPr bwMode="auto">
          <a:xfrm>
            <a:off x="6873875" y="2174875"/>
            <a:ext cx="1381125" cy="3143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73" name="Rectangle 201"/>
          <p:cNvSpPr>
            <a:spLocks noChangeArrowheads="1"/>
          </p:cNvSpPr>
          <p:nvPr/>
        </p:nvSpPr>
        <p:spPr bwMode="auto">
          <a:xfrm>
            <a:off x="6873875" y="2489200"/>
            <a:ext cx="1381125" cy="319088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074" name="Rectangle 202"/>
          <p:cNvSpPr>
            <a:spLocks noChangeArrowheads="1"/>
          </p:cNvSpPr>
          <p:nvPr/>
        </p:nvSpPr>
        <p:spPr bwMode="auto">
          <a:xfrm>
            <a:off x="7007225" y="2482850"/>
            <a:ext cx="117157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200" b="0">
                <a:solidFill>
                  <a:srgbClr val="000000"/>
                </a:solidFill>
                <a:latin typeface="Times New Roman" charset="0"/>
              </a:rPr>
              <a:t>Jerry Dole</a:t>
            </a:r>
            <a:endParaRPr lang="en-US"/>
          </a:p>
        </p:txBody>
      </p:sp>
      <p:sp>
        <p:nvSpPr>
          <p:cNvPr id="80075" name="Rectangle 203"/>
          <p:cNvSpPr>
            <a:spLocks noChangeArrowheads="1"/>
          </p:cNvSpPr>
          <p:nvPr/>
        </p:nvSpPr>
        <p:spPr bwMode="auto">
          <a:xfrm>
            <a:off x="6873875" y="2808288"/>
            <a:ext cx="1381125" cy="3143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841999" y="6550223"/>
            <a:ext cx="3302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4F81BD"/>
                </a:solidFill>
                <a:latin typeface="+mn-lt"/>
              </a:rPr>
              <a:t>Vijayshankar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 Raman, Joseph M.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Hellerstein</a:t>
            </a:r>
            <a:endParaRPr lang="en-US" sz="1400" dirty="0">
              <a:solidFill>
                <a:srgbClr val="4F81BD"/>
              </a:solidFill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Pedro Szekely</a:t>
            </a:r>
          </a:p>
        </p:txBody>
      </p:sp>
    </p:spTree>
    <p:extLst>
      <p:ext uri="{BB962C8B-B14F-4D97-AF65-F5344CB8AC3E}">
        <p14:creationId xmlns:p14="http://schemas.microsoft.com/office/powerpoint/2010/main" val="216172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Row To Many Rows: Fold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327783"/>
              </p:ext>
            </p:extLst>
          </p:nvPr>
        </p:nvGraphicFramePr>
        <p:xfrm>
          <a:off x="1418897" y="2001344"/>
          <a:ext cx="6096000" cy="7416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</a:t>
                      </a:r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122708"/>
              </p:ext>
            </p:extLst>
          </p:nvPr>
        </p:nvGraphicFramePr>
        <p:xfrm>
          <a:off x="1418897" y="4147225"/>
          <a:ext cx="4081516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20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0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1A0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634828" y="3170624"/>
            <a:ext cx="16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fold</a:t>
            </a:r>
            <a:r>
              <a:rPr lang="en-US" dirty="0">
                <a:latin typeface="+mn-lt"/>
              </a:rPr>
              <a:t>(D, E, F)</a:t>
            </a:r>
          </a:p>
        </p:txBody>
      </p:sp>
      <p:sp>
        <p:nvSpPr>
          <p:cNvPr id="8" name="Down Arrow 7"/>
          <p:cNvSpPr/>
          <p:nvPr/>
        </p:nvSpPr>
        <p:spPr>
          <a:xfrm>
            <a:off x="3153103" y="3030487"/>
            <a:ext cx="472966" cy="832069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Pedro Szekely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41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Row To Many Rows: Fold</a:t>
            </a:r>
          </a:p>
        </p:txBody>
      </p:sp>
      <p:sp>
        <p:nvSpPr>
          <p:cNvPr id="81925" name="Freeform 5"/>
          <p:cNvSpPr>
            <a:spLocks/>
          </p:cNvSpPr>
          <p:nvPr/>
        </p:nvSpPr>
        <p:spPr bwMode="auto">
          <a:xfrm>
            <a:off x="3637494" y="4307949"/>
            <a:ext cx="1495425" cy="379412"/>
          </a:xfrm>
          <a:custGeom>
            <a:avLst/>
            <a:gdLst>
              <a:gd name="T0" fmla="*/ 0 w 942"/>
              <a:gd name="T1" fmla="*/ 120 h 239"/>
              <a:gd name="T2" fmla="*/ 156 w 942"/>
              <a:gd name="T3" fmla="*/ 239 h 239"/>
              <a:gd name="T4" fmla="*/ 156 w 942"/>
              <a:gd name="T5" fmla="*/ 161 h 239"/>
              <a:gd name="T6" fmla="*/ 942 w 942"/>
              <a:gd name="T7" fmla="*/ 161 h 239"/>
              <a:gd name="T8" fmla="*/ 942 w 942"/>
              <a:gd name="T9" fmla="*/ 78 h 239"/>
              <a:gd name="T10" fmla="*/ 156 w 942"/>
              <a:gd name="T11" fmla="*/ 78 h 239"/>
              <a:gd name="T12" fmla="*/ 156 w 942"/>
              <a:gd name="T13" fmla="*/ 0 h 239"/>
              <a:gd name="T14" fmla="*/ 0 w 942"/>
              <a:gd name="T15" fmla="*/ 12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42" h="239">
                <a:moveTo>
                  <a:pt x="0" y="120"/>
                </a:moveTo>
                <a:lnTo>
                  <a:pt x="156" y="239"/>
                </a:lnTo>
                <a:lnTo>
                  <a:pt x="156" y="161"/>
                </a:lnTo>
                <a:lnTo>
                  <a:pt x="942" y="161"/>
                </a:lnTo>
                <a:lnTo>
                  <a:pt x="942" y="78"/>
                </a:lnTo>
                <a:lnTo>
                  <a:pt x="156" y="78"/>
                </a:lnTo>
                <a:lnTo>
                  <a:pt x="156" y="0"/>
                </a:lnTo>
                <a:lnTo>
                  <a:pt x="0" y="120"/>
                </a:lnTo>
              </a:path>
            </a:pathLst>
          </a:custGeom>
          <a:solidFill>
            <a:schemeClr val="bg1"/>
          </a:solidFill>
          <a:ln w="79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26" name="Rectangle 6"/>
          <p:cNvSpPr>
            <a:spLocks noChangeArrowheads="1"/>
          </p:cNvSpPr>
          <p:nvPr/>
        </p:nvSpPr>
        <p:spPr bwMode="auto">
          <a:xfrm>
            <a:off x="4176713" y="4052361"/>
            <a:ext cx="7270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Split</a:t>
            </a:r>
            <a:endParaRPr lang="en-US">
              <a:latin typeface="Times New Roman" charset="0"/>
            </a:endParaRPr>
          </a:p>
        </p:txBody>
      </p:sp>
      <p:sp>
        <p:nvSpPr>
          <p:cNvPr id="81927" name="Freeform 7"/>
          <p:cNvSpPr>
            <a:spLocks/>
          </p:cNvSpPr>
          <p:nvPr/>
        </p:nvSpPr>
        <p:spPr bwMode="auto">
          <a:xfrm>
            <a:off x="6056313" y="3132139"/>
            <a:ext cx="503237" cy="528637"/>
          </a:xfrm>
          <a:custGeom>
            <a:avLst/>
            <a:gdLst>
              <a:gd name="T0" fmla="*/ 156 w 317"/>
              <a:gd name="T1" fmla="*/ 333 h 333"/>
              <a:gd name="T2" fmla="*/ 0 w 317"/>
              <a:gd name="T3" fmla="*/ 278 h 333"/>
              <a:gd name="T4" fmla="*/ 101 w 317"/>
              <a:gd name="T5" fmla="*/ 278 h 333"/>
              <a:gd name="T6" fmla="*/ 101 w 317"/>
              <a:gd name="T7" fmla="*/ 0 h 333"/>
              <a:gd name="T8" fmla="*/ 211 w 317"/>
              <a:gd name="T9" fmla="*/ 0 h 333"/>
              <a:gd name="T10" fmla="*/ 211 w 317"/>
              <a:gd name="T11" fmla="*/ 278 h 333"/>
              <a:gd name="T12" fmla="*/ 317 w 317"/>
              <a:gd name="T13" fmla="*/ 278 h 333"/>
              <a:gd name="T14" fmla="*/ 156 w 317"/>
              <a:gd name="T15" fmla="*/ 33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7" h="333">
                <a:moveTo>
                  <a:pt x="156" y="333"/>
                </a:moveTo>
                <a:lnTo>
                  <a:pt x="0" y="278"/>
                </a:lnTo>
                <a:lnTo>
                  <a:pt x="101" y="278"/>
                </a:lnTo>
                <a:lnTo>
                  <a:pt x="101" y="0"/>
                </a:lnTo>
                <a:lnTo>
                  <a:pt x="211" y="0"/>
                </a:lnTo>
                <a:lnTo>
                  <a:pt x="211" y="278"/>
                </a:lnTo>
                <a:lnTo>
                  <a:pt x="317" y="278"/>
                </a:lnTo>
                <a:lnTo>
                  <a:pt x="156" y="333"/>
                </a:lnTo>
              </a:path>
            </a:pathLst>
          </a:custGeom>
          <a:solidFill>
            <a:schemeClr val="bg1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6530975" y="3181350"/>
            <a:ext cx="711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" charset="0"/>
              </a:rPr>
              <a:t>Fold</a:t>
            </a:r>
            <a:endParaRPr lang="en-US">
              <a:latin typeface="Times New Roman" charset="0"/>
            </a:endParaRPr>
          </a:p>
        </p:txBody>
      </p:sp>
      <p:sp>
        <p:nvSpPr>
          <p:cNvPr id="81929" name="Freeform 9"/>
          <p:cNvSpPr>
            <a:spLocks/>
          </p:cNvSpPr>
          <p:nvPr/>
        </p:nvSpPr>
        <p:spPr bwMode="auto">
          <a:xfrm>
            <a:off x="3608920" y="2695570"/>
            <a:ext cx="1366838" cy="358775"/>
          </a:xfrm>
          <a:custGeom>
            <a:avLst/>
            <a:gdLst>
              <a:gd name="T0" fmla="*/ 861 w 861"/>
              <a:gd name="T1" fmla="*/ 112 h 226"/>
              <a:gd name="T2" fmla="*/ 715 w 861"/>
              <a:gd name="T3" fmla="*/ 226 h 226"/>
              <a:gd name="T4" fmla="*/ 715 w 861"/>
              <a:gd name="T5" fmla="*/ 153 h 226"/>
              <a:gd name="T6" fmla="*/ 0 w 861"/>
              <a:gd name="T7" fmla="*/ 153 h 226"/>
              <a:gd name="T8" fmla="*/ 0 w 861"/>
              <a:gd name="T9" fmla="*/ 76 h 226"/>
              <a:gd name="T10" fmla="*/ 715 w 861"/>
              <a:gd name="T11" fmla="*/ 76 h 226"/>
              <a:gd name="T12" fmla="*/ 715 w 861"/>
              <a:gd name="T13" fmla="*/ 0 h 226"/>
              <a:gd name="T14" fmla="*/ 861 w 861"/>
              <a:gd name="T15" fmla="*/ 112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1" h="226">
                <a:moveTo>
                  <a:pt x="861" y="112"/>
                </a:moveTo>
                <a:lnTo>
                  <a:pt x="715" y="226"/>
                </a:lnTo>
                <a:lnTo>
                  <a:pt x="715" y="153"/>
                </a:lnTo>
                <a:lnTo>
                  <a:pt x="0" y="153"/>
                </a:lnTo>
                <a:lnTo>
                  <a:pt x="0" y="76"/>
                </a:lnTo>
                <a:lnTo>
                  <a:pt x="715" y="76"/>
                </a:lnTo>
                <a:lnTo>
                  <a:pt x="715" y="0"/>
                </a:lnTo>
                <a:lnTo>
                  <a:pt x="861" y="112"/>
                </a:lnTo>
              </a:path>
            </a:pathLst>
          </a:custGeom>
          <a:solidFill>
            <a:schemeClr val="bg1"/>
          </a:solidFill>
          <a:ln w="79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30" name="Rectangle 10"/>
          <p:cNvSpPr>
            <a:spLocks noChangeArrowheads="1"/>
          </p:cNvSpPr>
          <p:nvPr/>
        </p:nvSpPr>
        <p:spPr bwMode="auto">
          <a:xfrm>
            <a:off x="3573463" y="2064274"/>
            <a:ext cx="14001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Times" charset="0"/>
              </a:rPr>
              <a:t>2 Formats</a:t>
            </a:r>
            <a:endParaRPr lang="en-US" dirty="0">
              <a:latin typeface="Times New Roman" charset="0"/>
            </a:endParaRPr>
          </a:p>
        </p:txBody>
      </p:sp>
      <p:sp>
        <p:nvSpPr>
          <p:cNvPr id="81931" name="Rectangle 11"/>
          <p:cNvSpPr>
            <a:spLocks noChangeArrowheads="1"/>
          </p:cNvSpPr>
          <p:nvPr/>
        </p:nvSpPr>
        <p:spPr bwMode="auto">
          <a:xfrm>
            <a:off x="3578225" y="2314567"/>
            <a:ext cx="13970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Times" charset="0"/>
              </a:rPr>
              <a:t>(demotes)</a:t>
            </a:r>
            <a:endParaRPr lang="en-US" dirty="0">
              <a:latin typeface="Times New Roman" charset="0"/>
            </a:endParaRPr>
          </a:p>
        </p:txBody>
      </p:sp>
      <p:sp>
        <p:nvSpPr>
          <p:cNvPr id="81932" name="Rectangle 12"/>
          <p:cNvSpPr>
            <a:spLocks noChangeArrowheads="1"/>
          </p:cNvSpPr>
          <p:nvPr/>
        </p:nvSpPr>
        <p:spPr bwMode="auto">
          <a:xfrm>
            <a:off x="5158328" y="2427288"/>
            <a:ext cx="763588" cy="342900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33" name="Rectangle 13"/>
          <p:cNvSpPr>
            <a:spLocks noChangeArrowheads="1"/>
          </p:cNvSpPr>
          <p:nvPr/>
        </p:nvSpPr>
        <p:spPr bwMode="auto">
          <a:xfrm>
            <a:off x="5274216" y="2432050"/>
            <a:ext cx="6810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" charset="0"/>
              </a:rPr>
              <a:t>Ann</a:t>
            </a:r>
            <a:endParaRPr lang="en-US">
              <a:latin typeface="Times New Roman" charset="0"/>
            </a:endParaRPr>
          </a:p>
        </p:txBody>
      </p:sp>
      <p:sp>
        <p:nvSpPr>
          <p:cNvPr id="81934" name="Rectangle 14"/>
          <p:cNvSpPr>
            <a:spLocks noChangeArrowheads="1"/>
          </p:cNvSpPr>
          <p:nvPr/>
        </p:nvSpPr>
        <p:spPr bwMode="auto">
          <a:xfrm>
            <a:off x="5158328" y="2770188"/>
            <a:ext cx="763588" cy="336550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35" name="Rectangle 15"/>
          <p:cNvSpPr>
            <a:spLocks noChangeArrowheads="1"/>
          </p:cNvSpPr>
          <p:nvPr/>
        </p:nvSpPr>
        <p:spPr bwMode="auto">
          <a:xfrm>
            <a:off x="5278978" y="2768600"/>
            <a:ext cx="6604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" charset="0"/>
              </a:rPr>
              <a:t>Bob</a:t>
            </a:r>
            <a:endParaRPr lang="en-US">
              <a:latin typeface="Times New Roman" charset="0"/>
            </a:endParaRPr>
          </a:p>
        </p:txBody>
      </p:sp>
      <p:sp>
        <p:nvSpPr>
          <p:cNvPr id="81936" name="Rectangle 16"/>
          <p:cNvSpPr>
            <a:spLocks noChangeArrowheads="1"/>
          </p:cNvSpPr>
          <p:nvPr/>
        </p:nvSpPr>
        <p:spPr bwMode="auto">
          <a:xfrm>
            <a:off x="5921916" y="2427288"/>
            <a:ext cx="1144587" cy="342900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37" name="Rectangle 17"/>
          <p:cNvSpPr>
            <a:spLocks noChangeArrowheads="1"/>
          </p:cNvSpPr>
          <p:nvPr/>
        </p:nvSpPr>
        <p:spPr bwMode="auto">
          <a:xfrm>
            <a:off x="5964778" y="2432050"/>
            <a:ext cx="12065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" charset="0"/>
              </a:rPr>
              <a:t>Math:43</a:t>
            </a:r>
            <a:endParaRPr lang="en-US">
              <a:latin typeface="Times New Roman" charset="0"/>
            </a:endParaRPr>
          </a:p>
        </p:txBody>
      </p:sp>
      <p:sp>
        <p:nvSpPr>
          <p:cNvPr id="81938" name="Rectangle 18"/>
          <p:cNvSpPr>
            <a:spLocks noChangeArrowheads="1"/>
          </p:cNvSpPr>
          <p:nvPr/>
        </p:nvSpPr>
        <p:spPr bwMode="auto">
          <a:xfrm>
            <a:off x="5921916" y="2770188"/>
            <a:ext cx="1144587" cy="336550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39" name="Rectangle 19"/>
          <p:cNvSpPr>
            <a:spLocks noChangeArrowheads="1"/>
          </p:cNvSpPr>
          <p:nvPr/>
        </p:nvSpPr>
        <p:spPr bwMode="auto">
          <a:xfrm>
            <a:off x="5964778" y="2768600"/>
            <a:ext cx="12065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" charset="0"/>
              </a:rPr>
              <a:t>Math:96</a:t>
            </a:r>
            <a:endParaRPr lang="en-US">
              <a:latin typeface="Times New Roman" charset="0"/>
            </a:endParaRPr>
          </a:p>
        </p:txBody>
      </p:sp>
      <p:sp>
        <p:nvSpPr>
          <p:cNvPr id="81940" name="Rectangle 20"/>
          <p:cNvSpPr>
            <a:spLocks noChangeArrowheads="1"/>
          </p:cNvSpPr>
          <p:nvPr/>
        </p:nvSpPr>
        <p:spPr bwMode="auto">
          <a:xfrm>
            <a:off x="7066503" y="2427288"/>
            <a:ext cx="850900" cy="342900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41" name="Rectangle 21"/>
          <p:cNvSpPr>
            <a:spLocks noChangeArrowheads="1"/>
          </p:cNvSpPr>
          <p:nvPr/>
        </p:nvSpPr>
        <p:spPr bwMode="auto">
          <a:xfrm>
            <a:off x="7066503" y="2432050"/>
            <a:ext cx="995363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" charset="0"/>
              </a:rPr>
              <a:t>Bio:78</a:t>
            </a:r>
            <a:endParaRPr lang="en-US">
              <a:latin typeface="Times New Roman" charset="0"/>
            </a:endParaRPr>
          </a:p>
        </p:txBody>
      </p:sp>
      <p:sp>
        <p:nvSpPr>
          <p:cNvPr id="81942" name="Rectangle 22"/>
          <p:cNvSpPr>
            <a:spLocks noChangeArrowheads="1"/>
          </p:cNvSpPr>
          <p:nvPr/>
        </p:nvSpPr>
        <p:spPr bwMode="auto">
          <a:xfrm>
            <a:off x="7066503" y="2770188"/>
            <a:ext cx="850900" cy="336550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43" name="Rectangle 23"/>
          <p:cNvSpPr>
            <a:spLocks noChangeArrowheads="1"/>
          </p:cNvSpPr>
          <p:nvPr/>
        </p:nvSpPr>
        <p:spPr bwMode="auto">
          <a:xfrm>
            <a:off x="7066503" y="2768600"/>
            <a:ext cx="995363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" charset="0"/>
              </a:rPr>
              <a:t>Bio:54</a:t>
            </a:r>
            <a:endParaRPr lang="en-US">
              <a:latin typeface="Times New Roman" charset="0"/>
            </a:endParaRPr>
          </a:p>
        </p:txBody>
      </p:sp>
      <p:sp>
        <p:nvSpPr>
          <p:cNvPr id="81944" name="Rectangle 24"/>
          <p:cNvSpPr>
            <a:spLocks noChangeArrowheads="1"/>
          </p:cNvSpPr>
          <p:nvPr/>
        </p:nvSpPr>
        <p:spPr bwMode="auto">
          <a:xfrm>
            <a:off x="1401229" y="2089150"/>
            <a:ext cx="788988" cy="33813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45" name="Rectangle 25"/>
          <p:cNvSpPr>
            <a:spLocks noChangeArrowheads="1"/>
          </p:cNvSpPr>
          <p:nvPr/>
        </p:nvSpPr>
        <p:spPr bwMode="auto">
          <a:xfrm>
            <a:off x="1431392" y="2089150"/>
            <a:ext cx="8794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Times" charset="0"/>
              </a:rPr>
              <a:t>Name</a:t>
            </a:r>
            <a:endParaRPr lang="en-US" dirty="0">
              <a:latin typeface="Times New Roman" charset="0"/>
            </a:endParaRPr>
          </a:p>
        </p:txBody>
      </p:sp>
      <p:sp>
        <p:nvSpPr>
          <p:cNvPr id="81946" name="Rectangle 26"/>
          <p:cNvSpPr>
            <a:spLocks noChangeArrowheads="1"/>
          </p:cNvSpPr>
          <p:nvPr/>
        </p:nvSpPr>
        <p:spPr bwMode="auto">
          <a:xfrm>
            <a:off x="2190217" y="2089150"/>
            <a:ext cx="711200" cy="33813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47" name="Rectangle 27"/>
          <p:cNvSpPr>
            <a:spLocks noChangeArrowheads="1"/>
          </p:cNvSpPr>
          <p:nvPr/>
        </p:nvSpPr>
        <p:spPr bwMode="auto">
          <a:xfrm>
            <a:off x="2220379" y="2089150"/>
            <a:ext cx="7969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" charset="0"/>
              </a:rPr>
              <a:t>Math</a:t>
            </a:r>
            <a:endParaRPr lang="en-US">
              <a:latin typeface="Times New Roman" charset="0"/>
            </a:endParaRPr>
          </a:p>
        </p:txBody>
      </p:sp>
      <p:sp>
        <p:nvSpPr>
          <p:cNvPr id="81948" name="Rectangle 28"/>
          <p:cNvSpPr>
            <a:spLocks noChangeArrowheads="1"/>
          </p:cNvSpPr>
          <p:nvPr/>
        </p:nvSpPr>
        <p:spPr bwMode="auto">
          <a:xfrm>
            <a:off x="2190217" y="2427288"/>
            <a:ext cx="711200" cy="342900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49" name="Rectangle 29"/>
          <p:cNvSpPr>
            <a:spLocks noChangeArrowheads="1"/>
          </p:cNvSpPr>
          <p:nvPr/>
        </p:nvSpPr>
        <p:spPr bwMode="auto">
          <a:xfrm>
            <a:off x="2388654" y="2432050"/>
            <a:ext cx="45085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" charset="0"/>
              </a:rPr>
              <a:t>43</a:t>
            </a:r>
            <a:endParaRPr lang="en-US">
              <a:latin typeface="Times New Roman" charset="0"/>
            </a:endParaRPr>
          </a:p>
        </p:txBody>
      </p:sp>
      <p:sp>
        <p:nvSpPr>
          <p:cNvPr id="81950" name="Rectangle 30"/>
          <p:cNvSpPr>
            <a:spLocks noChangeArrowheads="1"/>
          </p:cNvSpPr>
          <p:nvPr/>
        </p:nvSpPr>
        <p:spPr bwMode="auto">
          <a:xfrm>
            <a:off x="2190217" y="2770188"/>
            <a:ext cx="711200" cy="336550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51" name="Rectangle 31"/>
          <p:cNvSpPr>
            <a:spLocks noChangeArrowheads="1"/>
          </p:cNvSpPr>
          <p:nvPr/>
        </p:nvSpPr>
        <p:spPr bwMode="auto">
          <a:xfrm>
            <a:off x="2388654" y="2768600"/>
            <a:ext cx="45085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" charset="0"/>
              </a:rPr>
              <a:t>96</a:t>
            </a:r>
            <a:endParaRPr lang="en-US">
              <a:latin typeface="Times New Roman" charset="0"/>
            </a:endParaRPr>
          </a:p>
        </p:txBody>
      </p:sp>
      <p:sp>
        <p:nvSpPr>
          <p:cNvPr id="81952" name="Rectangle 32"/>
          <p:cNvSpPr>
            <a:spLocks noChangeArrowheads="1"/>
          </p:cNvSpPr>
          <p:nvPr/>
        </p:nvSpPr>
        <p:spPr bwMode="auto">
          <a:xfrm>
            <a:off x="1401229" y="2427288"/>
            <a:ext cx="788988" cy="342900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53" name="Rectangle 33"/>
          <p:cNvSpPr>
            <a:spLocks noChangeArrowheads="1"/>
          </p:cNvSpPr>
          <p:nvPr/>
        </p:nvSpPr>
        <p:spPr bwMode="auto">
          <a:xfrm>
            <a:off x="1529817" y="2432050"/>
            <a:ext cx="6810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" charset="0"/>
              </a:rPr>
              <a:t>Ann</a:t>
            </a:r>
            <a:endParaRPr lang="en-US">
              <a:latin typeface="Times New Roman" charset="0"/>
            </a:endParaRPr>
          </a:p>
        </p:txBody>
      </p:sp>
      <p:sp>
        <p:nvSpPr>
          <p:cNvPr id="81954" name="Rectangle 34"/>
          <p:cNvSpPr>
            <a:spLocks noChangeArrowheads="1"/>
          </p:cNvSpPr>
          <p:nvPr/>
        </p:nvSpPr>
        <p:spPr bwMode="auto">
          <a:xfrm>
            <a:off x="1401229" y="2770188"/>
            <a:ext cx="788988" cy="336550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55" name="Rectangle 35"/>
          <p:cNvSpPr>
            <a:spLocks noChangeArrowheads="1"/>
          </p:cNvSpPr>
          <p:nvPr/>
        </p:nvSpPr>
        <p:spPr bwMode="auto">
          <a:xfrm>
            <a:off x="1534579" y="2768600"/>
            <a:ext cx="6604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" charset="0"/>
              </a:rPr>
              <a:t>Bob</a:t>
            </a:r>
            <a:endParaRPr lang="en-US">
              <a:latin typeface="Times New Roman" charset="0"/>
            </a:endParaRPr>
          </a:p>
        </p:txBody>
      </p:sp>
      <p:sp>
        <p:nvSpPr>
          <p:cNvPr id="81956" name="Rectangle 36"/>
          <p:cNvSpPr>
            <a:spLocks noChangeArrowheads="1"/>
          </p:cNvSpPr>
          <p:nvPr/>
        </p:nvSpPr>
        <p:spPr bwMode="auto">
          <a:xfrm>
            <a:off x="2901417" y="2427288"/>
            <a:ext cx="512762" cy="342900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57" name="Rectangle 37"/>
          <p:cNvSpPr>
            <a:spLocks noChangeArrowheads="1"/>
          </p:cNvSpPr>
          <p:nvPr/>
        </p:nvSpPr>
        <p:spPr bwMode="auto">
          <a:xfrm>
            <a:off x="3001429" y="2432050"/>
            <a:ext cx="45085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" charset="0"/>
              </a:rPr>
              <a:t>78</a:t>
            </a:r>
            <a:endParaRPr lang="en-US">
              <a:latin typeface="Times New Roman" charset="0"/>
            </a:endParaRPr>
          </a:p>
        </p:txBody>
      </p:sp>
      <p:sp>
        <p:nvSpPr>
          <p:cNvPr id="81958" name="Rectangle 38"/>
          <p:cNvSpPr>
            <a:spLocks noChangeArrowheads="1"/>
          </p:cNvSpPr>
          <p:nvPr/>
        </p:nvSpPr>
        <p:spPr bwMode="auto">
          <a:xfrm>
            <a:off x="2901417" y="2770188"/>
            <a:ext cx="512762" cy="336550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59" name="Rectangle 39"/>
          <p:cNvSpPr>
            <a:spLocks noChangeArrowheads="1"/>
          </p:cNvSpPr>
          <p:nvPr/>
        </p:nvSpPr>
        <p:spPr bwMode="auto">
          <a:xfrm>
            <a:off x="3001429" y="2768600"/>
            <a:ext cx="45085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" charset="0"/>
              </a:rPr>
              <a:t>54</a:t>
            </a:r>
            <a:endParaRPr lang="en-US">
              <a:latin typeface="Times New Roman" charset="0"/>
            </a:endParaRPr>
          </a:p>
        </p:txBody>
      </p:sp>
      <p:sp>
        <p:nvSpPr>
          <p:cNvPr id="81960" name="Rectangle 40"/>
          <p:cNvSpPr>
            <a:spLocks noChangeArrowheads="1"/>
          </p:cNvSpPr>
          <p:nvPr/>
        </p:nvSpPr>
        <p:spPr bwMode="auto">
          <a:xfrm>
            <a:off x="2901417" y="2089150"/>
            <a:ext cx="512762" cy="33813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61" name="Rectangle 41"/>
          <p:cNvSpPr>
            <a:spLocks noChangeArrowheads="1"/>
          </p:cNvSpPr>
          <p:nvPr/>
        </p:nvSpPr>
        <p:spPr bwMode="auto">
          <a:xfrm>
            <a:off x="2934754" y="2089150"/>
            <a:ext cx="5873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" charset="0"/>
              </a:rPr>
              <a:t>Bio</a:t>
            </a:r>
            <a:endParaRPr lang="en-US">
              <a:latin typeface="Times New Roman" charset="0"/>
            </a:endParaRPr>
          </a:p>
        </p:txBody>
      </p:sp>
      <p:sp>
        <p:nvSpPr>
          <p:cNvPr id="81962" name="Rectangle 42"/>
          <p:cNvSpPr>
            <a:spLocks noChangeArrowheads="1"/>
          </p:cNvSpPr>
          <p:nvPr/>
        </p:nvSpPr>
        <p:spPr bwMode="auto">
          <a:xfrm>
            <a:off x="5200655" y="4382561"/>
            <a:ext cx="928688" cy="338138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63" name="Rectangle 43"/>
          <p:cNvSpPr>
            <a:spLocks noChangeArrowheads="1"/>
          </p:cNvSpPr>
          <p:nvPr/>
        </p:nvSpPr>
        <p:spPr bwMode="auto">
          <a:xfrm>
            <a:off x="5397505" y="4385736"/>
            <a:ext cx="68103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Ann</a:t>
            </a:r>
            <a:endParaRPr lang="en-US">
              <a:latin typeface="Times New Roman" charset="0"/>
            </a:endParaRPr>
          </a:p>
        </p:txBody>
      </p:sp>
      <p:sp>
        <p:nvSpPr>
          <p:cNvPr id="81964" name="Rectangle 44"/>
          <p:cNvSpPr>
            <a:spLocks noChangeArrowheads="1"/>
          </p:cNvSpPr>
          <p:nvPr/>
        </p:nvSpPr>
        <p:spPr bwMode="auto">
          <a:xfrm>
            <a:off x="5200655" y="5062011"/>
            <a:ext cx="928688" cy="338138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65" name="Rectangle 45"/>
          <p:cNvSpPr>
            <a:spLocks noChangeArrowheads="1"/>
          </p:cNvSpPr>
          <p:nvPr/>
        </p:nvSpPr>
        <p:spPr bwMode="auto">
          <a:xfrm>
            <a:off x="5407030" y="5062011"/>
            <a:ext cx="6604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Bob</a:t>
            </a:r>
            <a:endParaRPr lang="en-US">
              <a:latin typeface="Times New Roman" charset="0"/>
            </a:endParaRPr>
          </a:p>
        </p:txBody>
      </p:sp>
      <p:sp>
        <p:nvSpPr>
          <p:cNvPr id="81966" name="Rectangle 46"/>
          <p:cNvSpPr>
            <a:spLocks noChangeArrowheads="1"/>
          </p:cNvSpPr>
          <p:nvPr/>
        </p:nvSpPr>
        <p:spPr bwMode="auto">
          <a:xfrm>
            <a:off x="5200655" y="4720699"/>
            <a:ext cx="928688" cy="341312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67" name="Rectangle 47"/>
          <p:cNvSpPr>
            <a:spLocks noChangeArrowheads="1"/>
          </p:cNvSpPr>
          <p:nvPr/>
        </p:nvSpPr>
        <p:spPr bwMode="auto">
          <a:xfrm>
            <a:off x="5407030" y="4723874"/>
            <a:ext cx="6604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Bob</a:t>
            </a:r>
            <a:endParaRPr lang="en-US">
              <a:latin typeface="Times New Roman" charset="0"/>
            </a:endParaRPr>
          </a:p>
        </p:txBody>
      </p:sp>
      <p:sp>
        <p:nvSpPr>
          <p:cNvPr id="81968" name="Rectangle 48"/>
          <p:cNvSpPr>
            <a:spLocks noChangeArrowheads="1"/>
          </p:cNvSpPr>
          <p:nvPr/>
        </p:nvSpPr>
        <p:spPr bwMode="auto">
          <a:xfrm>
            <a:off x="5200655" y="4044424"/>
            <a:ext cx="928688" cy="338137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69" name="Rectangle 49"/>
          <p:cNvSpPr>
            <a:spLocks noChangeArrowheads="1"/>
          </p:cNvSpPr>
          <p:nvPr/>
        </p:nvSpPr>
        <p:spPr bwMode="auto">
          <a:xfrm>
            <a:off x="5397505" y="4044424"/>
            <a:ext cx="68103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Ann</a:t>
            </a:r>
            <a:endParaRPr lang="en-US">
              <a:latin typeface="Times New Roman" charset="0"/>
            </a:endParaRPr>
          </a:p>
        </p:txBody>
      </p:sp>
      <p:sp>
        <p:nvSpPr>
          <p:cNvPr id="81970" name="Rectangle 50"/>
          <p:cNvSpPr>
            <a:spLocks noChangeArrowheads="1"/>
          </p:cNvSpPr>
          <p:nvPr/>
        </p:nvSpPr>
        <p:spPr bwMode="auto">
          <a:xfrm>
            <a:off x="5216530" y="3703111"/>
            <a:ext cx="912813" cy="341313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71" name="Rectangle 51"/>
          <p:cNvSpPr>
            <a:spLocks noChangeArrowheads="1"/>
          </p:cNvSpPr>
          <p:nvPr/>
        </p:nvSpPr>
        <p:spPr bwMode="auto">
          <a:xfrm>
            <a:off x="5307018" y="3706286"/>
            <a:ext cx="8794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Name</a:t>
            </a:r>
            <a:endParaRPr lang="en-US">
              <a:latin typeface="Times New Roman" charset="0"/>
            </a:endParaRPr>
          </a:p>
        </p:txBody>
      </p:sp>
      <p:sp>
        <p:nvSpPr>
          <p:cNvPr id="81972" name="Rectangle 52"/>
          <p:cNvSpPr>
            <a:spLocks noChangeArrowheads="1"/>
          </p:cNvSpPr>
          <p:nvPr/>
        </p:nvSpPr>
        <p:spPr bwMode="auto">
          <a:xfrm>
            <a:off x="6129343" y="4720699"/>
            <a:ext cx="1227137" cy="341312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73" name="Rectangle 53"/>
          <p:cNvSpPr>
            <a:spLocks noChangeArrowheads="1"/>
          </p:cNvSpPr>
          <p:nvPr/>
        </p:nvSpPr>
        <p:spPr bwMode="auto">
          <a:xfrm>
            <a:off x="6211893" y="4723874"/>
            <a:ext cx="12065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Math:96</a:t>
            </a:r>
            <a:endParaRPr lang="en-US">
              <a:latin typeface="Times New Roman" charset="0"/>
            </a:endParaRPr>
          </a:p>
        </p:txBody>
      </p:sp>
      <p:sp>
        <p:nvSpPr>
          <p:cNvPr id="81974" name="Rectangle 54"/>
          <p:cNvSpPr>
            <a:spLocks noChangeArrowheads="1"/>
          </p:cNvSpPr>
          <p:nvPr/>
        </p:nvSpPr>
        <p:spPr bwMode="auto">
          <a:xfrm>
            <a:off x="6129343" y="5062011"/>
            <a:ext cx="1227137" cy="338138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75" name="Rectangle 55"/>
          <p:cNvSpPr>
            <a:spLocks noChangeArrowheads="1"/>
          </p:cNvSpPr>
          <p:nvPr/>
        </p:nvSpPr>
        <p:spPr bwMode="auto">
          <a:xfrm>
            <a:off x="6315080" y="5062011"/>
            <a:ext cx="995363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Bio:54</a:t>
            </a:r>
            <a:endParaRPr lang="en-US">
              <a:latin typeface="Times New Roman" charset="0"/>
            </a:endParaRPr>
          </a:p>
        </p:txBody>
      </p:sp>
      <p:sp>
        <p:nvSpPr>
          <p:cNvPr id="81976" name="Rectangle 56"/>
          <p:cNvSpPr>
            <a:spLocks noChangeArrowheads="1"/>
          </p:cNvSpPr>
          <p:nvPr/>
        </p:nvSpPr>
        <p:spPr bwMode="auto">
          <a:xfrm>
            <a:off x="6129343" y="4044424"/>
            <a:ext cx="1227137" cy="338137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77" name="Rectangle 57"/>
          <p:cNvSpPr>
            <a:spLocks noChangeArrowheads="1"/>
          </p:cNvSpPr>
          <p:nvPr/>
        </p:nvSpPr>
        <p:spPr bwMode="auto">
          <a:xfrm>
            <a:off x="6211893" y="4044424"/>
            <a:ext cx="12065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Math:43</a:t>
            </a:r>
            <a:endParaRPr lang="en-US">
              <a:latin typeface="Times New Roman" charset="0"/>
            </a:endParaRPr>
          </a:p>
        </p:txBody>
      </p:sp>
      <p:sp>
        <p:nvSpPr>
          <p:cNvPr id="81978" name="Rectangle 58"/>
          <p:cNvSpPr>
            <a:spLocks noChangeArrowheads="1"/>
          </p:cNvSpPr>
          <p:nvPr/>
        </p:nvSpPr>
        <p:spPr bwMode="auto">
          <a:xfrm>
            <a:off x="6129343" y="4382561"/>
            <a:ext cx="1227137" cy="338138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79" name="Rectangle 59"/>
          <p:cNvSpPr>
            <a:spLocks noChangeArrowheads="1"/>
          </p:cNvSpPr>
          <p:nvPr/>
        </p:nvSpPr>
        <p:spPr bwMode="auto">
          <a:xfrm>
            <a:off x="6315080" y="4385736"/>
            <a:ext cx="995363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Bio:78</a:t>
            </a:r>
            <a:endParaRPr lang="en-US">
              <a:latin typeface="Times New Roman" charset="0"/>
            </a:endParaRPr>
          </a:p>
        </p:txBody>
      </p:sp>
      <p:sp>
        <p:nvSpPr>
          <p:cNvPr id="81980" name="Rectangle 60"/>
          <p:cNvSpPr>
            <a:spLocks noChangeArrowheads="1"/>
          </p:cNvSpPr>
          <p:nvPr/>
        </p:nvSpPr>
        <p:spPr bwMode="auto">
          <a:xfrm>
            <a:off x="6129343" y="3703111"/>
            <a:ext cx="1239837" cy="341313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81" name="Rectangle 61"/>
          <p:cNvSpPr>
            <a:spLocks noChangeArrowheads="1"/>
          </p:cNvSpPr>
          <p:nvPr/>
        </p:nvSpPr>
        <p:spPr bwMode="auto">
          <a:xfrm>
            <a:off x="2284413" y="4044424"/>
            <a:ext cx="722312" cy="338137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82" name="Rectangle 62"/>
          <p:cNvSpPr>
            <a:spLocks noChangeArrowheads="1"/>
          </p:cNvSpPr>
          <p:nvPr/>
        </p:nvSpPr>
        <p:spPr bwMode="auto">
          <a:xfrm>
            <a:off x="2317750" y="4044424"/>
            <a:ext cx="7969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Math</a:t>
            </a:r>
            <a:endParaRPr lang="en-US">
              <a:latin typeface="Times New Roman" charset="0"/>
            </a:endParaRPr>
          </a:p>
        </p:txBody>
      </p:sp>
      <p:sp>
        <p:nvSpPr>
          <p:cNvPr id="81983" name="Rectangle 63"/>
          <p:cNvSpPr>
            <a:spLocks noChangeArrowheads="1"/>
          </p:cNvSpPr>
          <p:nvPr/>
        </p:nvSpPr>
        <p:spPr bwMode="auto">
          <a:xfrm>
            <a:off x="2284413" y="4382561"/>
            <a:ext cx="722312" cy="338138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84" name="Rectangle 64"/>
          <p:cNvSpPr>
            <a:spLocks noChangeArrowheads="1"/>
          </p:cNvSpPr>
          <p:nvPr/>
        </p:nvSpPr>
        <p:spPr bwMode="auto">
          <a:xfrm>
            <a:off x="2420938" y="4385736"/>
            <a:ext cx="5873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Bio</a:t>
            </a:r>
            <a:endParaRPr lang="en-US">
              <a:latin typeface="Times New Roman" charset="0"/>
            </a:endParaRPr>
          </a:p>
        </p:txBody>
      </p:sp>
      <p:sp>
        <p:nvSpPr>
          <p:cNvPr id="81985" name="Rectangle 65"/>
          <p:cNvSpPr>
            <a:spLocks noChangeArrowheads="1"/>
          </p:cNvSpPr>
          <p:nvPr/>
        </p:nvSpPr>
        <p:spPr bwMode="auto">
          <a:xfrm>
            <a:off x="2284413" y="4720699"/>
            <a:ext cx="722312" cy="341312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86" name="Rectangle 66"/>
          <p:cNvSpPr>
            <a:spLocks noChangeArrowheads="1"/>
          </p:cNvSpPr>
          <p:nvPr/>
        </p:nvSpPr>
        <p:spPr bwMode="auto">
          <a:xfrm>
            <a:off x="2317750" y="4723874"/>
            <a:ext cx="7969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Math</a:t>
            </a:r>
            <a:endParaRPr lang="en-US">
              <a:latin typeface="Times New Roman" charset="0"/>
            </a:endParaRPr>
          </a:p>
        </p:txBody>
      </p:sp>
      <p:sp>
        <p:nvSpPr>
          <p:cNvPr id="81987" name="Rectangle 67"/>
          <p:cNvSpPr>
            <a:spLocks noChangeArrowheads="1"/>
          </p:cNvSpPr>
          <p:nvPr/>
        </p:nvSpPr>
        <p:spPr bwMode="auto">
          <a:xfrm>
            <a:off x="2284413" y="5062011"/>
            <a:ext cx="722312" cy="338138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88" name="Rectangle 68"/>
          <p:cNvSpPr>
            <a:spLocks noChangeArrowheads="1"/>
          </p:cNvSpPr>
          <p:nvPr/>
        </p:nvSpPr>
        <p:spPr bwMode="auto">
          <a:xfrm>
            <a:off x="2420938" y="5062011"/>
            <a:ext cx="5873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Bio</a:t>
            </a:r>
            <a:endParaRPr lang="en-US">
              <a:latin typeface="Times New Roman" charset="0"/>
            </a:endParaRPr>
          </a:p>
        </p:txBody>
      </p:sp>
      <p:sp>
        <p:nvSpPr>
          <p:cNvPr id="81989" name="Rectangle 69"/>
          <p:cNvSpPr>
            <a:spLocks noChangeArrowheads="1"/>
          </p:cNvSpPr>
          <p:nvPr/>
        </p:nvSpPr>
        <p:spPr bwMode="auto">
          <a:xfrm>
            <a:off x="2292350" y="3703111"/>
            <a:ext cx="714375" cy="341313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90" name="Rectangle 70"/>
          <p:cNvSpPr>
            <a:spLocks noChangeArrowheads="1"/>
          </p:cNvSpPr>
          <p:nvPr/>
        </p:nvSpPr>
        <p:spPr bwMode="auto">
          <a:xfrm>
            <a:off x="1433513" y="4044424"/>
            <a:ext cx="850900" cy="338137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91" name="Rectangle 71"/>
          <p:cNvSpPr>
            <a:spLocks noChangeArrowheads="1"/>
          </p:cNvSpPr>
          <p:nvPr/>
        </p:nvSpPr>
        <p:spPr bwMode="auto">
          <a:xfrm>
            <a:off x="1595438" y="4044424"/>
            <a:ext cx="6810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Ann</a:t>
            </a:r>
            <a:endParaRPr lang="en-US">
              <a:latin typeface="Times New Roman" charset="0"/>
            </a:endParaRPr>
          </a:p>
        </p:txBody>
      </p:sp>
      <p:sp>
        <p:nvSpPr>
          <p:cNvPr id="81992" name="Rectangle 72"/>
          <p:cNvSpPr>
            <a:spLocks noChangeArrowheads="1"/>
          </p:cNvSpPr>
          <p:nvPr/>
        </p:nvSpPr>
        <p:spPr bwMode="auto">
          <a:xfrm>
            <a:off x="1433513" y="4382561"/>
            <a:ext cx="850900" cy="338138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93" name="Rectangle 73"/>
          <p:cNvSpPr>
            <a:spLocks noChangeArrowheads="1"/>
          </p:cNvSpPr>
          <p:nvPr/>
        </p:nvSpPr>
        <p:spPr bwMode="auto">
          <a:xfrm>
            <a:off x="1595438" y="4385736"/>
            <a:ext cx="6810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Ann</a:t>
            </a:r>
            <a:endParaRPr lang="en-US">
              <a:latin typeface="Times New Roman" charset="0"/>
            </a:endParaRPr>
          </a:p>
        </p:txBody>
      </p:sp>
      <p:sp>
        <p:nvSpPr>
          <p:cNvPr id="81994" name="Rectangle 74"/>
          <p:cNvSpPr>
            <a:spLocks noChangeArrowheads="1"/>
          </p:cNvSpPr>
          <p:nvPr/>
        </p:nvSpPr>
        <p:spPr bwMode="auto">
          <a:xfrm>
            <a:off x="1433513" y="4720699"/>
            <a:ext cx="850900" cy="341312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95" name="Rectangle 75"/>
          <p:cNvSpPr>
            <a:spLocks noChangeArrowheads="1"/>
          </p:cNvSpPr>
          <p:nvPr/>
        </p:nvSpPr>
        <p:spPr bwMode="auto">
          <a:xfrm>
            <a:off x="1598613" y="4723874"/>
            <a:ext cx="6604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Bob</a:t>
            </a:r>
            <a:endParaRPr lang="en-US">
              <a:latin typeface="Times New Roman" charset="0"/>
            </a:endParaRPr>
          </a:p>
        </p:txBody>
      </p:sp>
      <p:sp>
        <p:nvSpPr>
          <p:cNvPr id="81996" name="Rectangle 76"/>
          <p:cNvSpPr>
            <a:spLocks noChangeArrowheads="1"/>
          </p:cNvSpPr>
          <p:nvPr/>
        </p:nvSpPr>
        <p:spPr bwMode="auto">
          <a:xfrm>
            <a:off x="1433513" y="5062011"/>
            <a:ext cx="850900" cy="338138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97" name="Rectangle 77"/>
          <p:cNvSpPr>
            <a:spLocks noChangeArrowheads="1"/>
          </p:cNvSpPr>
          <p:nvPr/>
        </p:nvSpPr>
        <p:spPr bwMode="auto">
          <a:xfrm>
            <a:off x="1598613" y="5062011"/>
            <a:ext cx="6604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Bob</a:t>
            </a:r>
            <a:endParaRPr lang="en-US">
              <a:latin typeface="Times New Roman" charset="0"/>
            </a:endParaRPr>
          </a:p>
        </p:txBody>
      </p:sp>
      <p:sp>
        <p:nvSpPr>
          <p:cNvPr id="81998" name="Rectangle 78"/>
          <p:cNvSpPr>
            <a:spLocks noChangeArrowheads="1"/>
          </p:cNvSpPr>
          <p:nvPr/>
        </p:nvSpPr>
        <p:spPr bwMode="auto">
          <a:xfrm>
            <a:off x="1433513" y="3703111"/>
            <a:ext cx="855662" cy="341313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99" name="Rectangle 79"/>
          <p:cNvSpPr>
            <a:spLocks noChangeArrowheads="1"/>
          </p:cNvSpPr>
          <p:nvPr/>
        </p:nvSpPr>
        <p:spPr bwMode="auto">
          <a:xfrm>
            <a:off x="1495425" y="3706286"/>
            <a:ext cx="8794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Name</a:t>
            </a:r>
            <a:endParaRPr lang="en-US">
              <a:latin typeface="Times New Roman" charset="0"/>
            </a:endParaRPr>
          </a:p>
        </p:txBody>
      </p:sp>
      <p:sp>
        <p:nvSpPr>
          <p:cNvPr id="82000" name="Rectangle 80"/>
          <p:cNvSpPr>
            <a:spLocks noChangeArrowheads="1"/>
          </p:cNvSpPr>
          <p:nvPr/>
        </p:nvSpPr>
        <p:spPr bwMode="auto">
          <a:xfrm>
            <a:off x="3006725" y="4044424"/>
            <a:ext cx="574675" cy="338137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01" name="Rectangle 81"/>
          <p:cNvSpPr>
            <a:spLocks noChangeArrowheads="1"/>
          </p:cNvSpPr>
          <p:nvPr/>
        </p:nvSpPr>
        <p:spPr bwMode="auto">
          <a:xfrm>
            <a:off x="3140075" y="4044424"/>
            <a:ext cx="45085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43</a:t>
            </a:r>
            <a:endParaRPr lang="en-US">
              <a:latin typeface="Times New Roman" charset="0"/>
            </a:endParaRPr>
          </a:p>
        </p:txBody>
      </p:sp>
      <p:sp>
        <p:nvSpPr>
          <p:cNvPr id="82002" name="Rectangle 82"/>
          <p:cNvSpPr>
            <a:spLocks noChangeArrowheads="1"/>
          </p:cNvSpPr>
          <p:nvPr/>
        </p:nvSpPr>
        <p:spPr bwMode="auto">
          <a:xfrm>
            <a:off x="3006725" y="4382561"/>
            <a:ext cx="574675" cy="338138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03" name="Rectangle 83"/>
          <p:cNvSpPr>
            <a:spLocks noChangeArrowheads="1"/>
          </p:cNvSpPr>
          <p:nvPr/>
        </p:nvSpPr>
        <p:spPr bwMode="auto">
          <a:xfrm>
            <a:off x="3140075" y="4385736"/>
            <a:ext cx="45085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78</a:t>
            </a:r>
            <a:endParaRPr lang="en-US">
              <a:latin typeface="Times New Roman" charset="0"/>
            </a:endParaRPr>
          </a:p>
        </p:txBody>
      </p:sp>
      <p:sp>
        <p:nvSpPr>
          <p:cNvPr id="82004" name="Rectangle 84"/>
          <p:cNvSpPr>
            <a:spLocks noChangeArrowheads="1"/>
          </p:cNvSpPr>
          <p:nvPr/>
        </p:nvSpPr>
        <p:spPr bwMode="auto">
          <a:xfrm>
            <a:off x="3006725" y="4720699"/>
            <a:ext cx="574675" cy="341312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05" name="Rectangle 85"/>
          <p:cNvSpPr>
            <a:spLocks noChangeArrowheads="1"/>
          </p:cNvSpPr>
          <p:nvPr/>
        </p:nvSpPr>
        <p:spPr bwMode="auto">
          <a:xfrm>
            <a:off x="3140075" y="4723874"/>
            <a:ext cx="45085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96</a:t>
            </a:r>
            <a:endParaRPr lang="en-US">
              <a:latin typeface="Times New Roman" charset="0"/>
            </a:endParaRPr>
          </a:p>
        </p:txBody>
      </p:sp>
      <p:sp>
        <p:nvSpPr>
          <p:cNvPr id="82006" name="Rectangle 86"/>
          <p:cNvSpPr>
            <a:spLocks noChangeArrowheads="1"/>
          </p:cNvSpPr>
          <p:nvPr/>
        </p:nvSpPr>
        <p:spPr bwMode="auto">
          <a:xfrm>
            <a:off x="3006725" y="5062011"/>
            <a:ext cx="574675" cy="338138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07" name="Rectangle 87"/>
          <p:cNvSpPr>
            <a:spLocks noChangeArrowheads="1"/>
          </p:cNvSpPr>
          <p:nvPr/>
        </p:nvSpPr>
        <p:spPr bwMode="auto">
          <a:xfrm>
            <a:off x="3140075" y="5062011"/>
            <a:ext cx="45085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 New Roman" charset="0"/>
              </a:rPr>
              <a:t>54</a:t>
            </a:r>
            <a:endParaRPr lang="en-US">
              <a:latin typeface="Times New Roman" charset="0"/>
            </a:endParaRPr>
          </a:p>
        </p:txBody>
      </p:sp>
      <p:sp>
        <p:nvSpPr>
          <p:cNvPr id="82008" name="Rectangle 88"/>
          <p:cNvSpPr>
            <a:spLocks noChangeArrowheads="1"/>
          </p:cNvSpPr>
          <p:nvPr/>
        </p:nvSpPr>
        <p:spPr bwMode="auto">
          <a:xfrm>
            <a:off x="3006725" y="3703111"/>
            <a:ext cx="574675" cy="341313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09" name="Rectangle 89"/>
          <p:cNvSpPr>
            <a:spLocks noChangeArrowheads="1"/>
          </p:cNvSpPr>
          <p:nvPr/>
        </p:nvSpPr>
        <p:spPr bwMode="auto">
          <a:xfrm>
            <a:off x="5158328" y="2089150"/>
            <a:ext cx="763588" cy="33813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10" name="Rectangle 90"/>
          <p:cNvSpPr>
            <a:spLocks noChangeArrowheads="1"/>
          </p:cNvSpPr>
          <p:nvPr/>
        </p:nvSpPr>
        <p:spPr bwMode="auto">
          <a:xfrm>
            <a:off x="5174203" y="2089150"/>
            <a:ext cx="8794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Times" charset="0"/>
              </a:rPr>
              <a:t>Name</a:t>
            </a:r>
            <a:endParaRPr lang="en-US">
              <a:latin typeface="Times New Roman" charset="0"/>
            </a:endParaRPr>
          </a:p>
        </p:txBody>
      </p:sp>
      <p:sp>
        <p:nvSpPr>
          <p:cNvPr id="82011" name="Rectangle 91"/>
          <p:cNvSpPr>
            <a:spLocks noChangeArrowheads="1"/>
          </p:cNvSpPr>
          <p:nvPr/>
        </p:nvSpPr>
        <p:spPr bwMode="auto">
          <a:xfrm>
            <a:off x="5921916" y="2089150"/>
            <a:ext cx="1144587" cy="33813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12" name="Rectangle 92"/>
          <p:cNvSpPr>
            <a:spLocks noChangeArrowheads="1"/>
          </p:cNvSpPr>
          <p:nvPr/>
        </p:nvSpPr>
        <p:spPr bwMode="auto">
          <a:xfrm>
            <a:off x="7066503" y="2089150"/>
            <a:ext cx="850900" cy="33813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841999" y="6550223"/>
            <a:ext cx="3302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4F81BD"/>
                </a:solidFill>
                <a:latin typeface="+mn-lt"/>
              </a:rPr>
              <a:t>Vijayshankar</a:t>
            </a:r>
            <a:r>
              <a:rPr lang="en-US" sz="1400" dirty="0">
                <a:solidFill>
                  <a:srgbClr val="4F81BD"/>
                </a:solidFill>
                <a:latin typeface="+mn-lt"/>
              </a:rPr>
              <a:t> Raman, Joseph M. </a:t>
            </a:r>
            <a:r>
              <a:rPr lang="en-US" sz="1400" dirty="0" err="1">
                <a:solidFill>
                  <a:srgbClr val="4F81BD"/>
                </a:solidFill>
                <a:latin typeface="+mn-lt"/>
              </a:rPr>
              <a:t>Hellerstein</a:t>
            </a:r>
            <a:endParaRPr lang="en-US" sz="1400" dirty="0">
              <a:solidFill>
                <a:srgbClr val="4F81BD"/>
              </a:solidFill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Pedro Szekely</a:t>
            </a:r>
          </a:p>
        </p:txBody>
      </p:sp>
    </p:spTree>
    <p:extLst>
      <p:ext uri="{BB962C8B-B14F-4D97-AF65-F5344CB8AC3E}">
        <p14:creationId xmlns:p14="http://schemas.microsoft.com/office/powerpoint/2010/main" val="148541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26248" cy="1143000"/>
          </a:xfrm>
        </p:spPr>
        <p:txBody>
          <a:bodyPr/>
          <a:lstStyle/>
          <a:p>
            <a:r>
              <a:rPr lang="en-US" dirty="0"/>
              <a:t>Many Rows to One Row: Unfold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1" y="2517776"/>
            <a:ext cx="7912100" cy="299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4300" y="1590959"/>
            <a:ext cx="2674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unfold</a:t>
            </a:r>
            <a:r>
              <a:rPr lang="en-US" dirty="0">
                <a:latin typeface="+mn-lt"/>
              </a:rPr>
              <a:t>(col_1, col_2)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Pedro Szekely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13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3301" y="353157"/>
            <a:ext cx="2894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latin typeface="+mj-lt"/>
                <a:ea typeface="+mj-ea"/>
                <a:cs typeface="+mj-cs"/>
              </a:rPr>
              <a:t>OpenRefine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95722" y="1512521"/>
            <a:ext cx="6674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4F81BD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188" y="450562"/>
            <a:ext cx="762000" cy="70338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5650" y="1364841"/>
            <a:ext cx="871500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3000" dirty="0"/>
              <a:t>Powerful tool for data cleansing</a:t>
            </a:r>
          </a:p>
          <a:p>
            <a:pPr marL="342900" indent="-342900" algn="just">
              <a:buFont typeface="Arial"/>
              <a:buChar char="•"/>
            </a:pPr>
            <a:r>
              <a:rPr lang="en-US" sz="3000" dirty="0"/>
              <a:t>Helps in working with raw data, cleaning it up, transforming from one format to other, encompassing it with web services and linking it to databases.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3000" dirty="0"/>
              <a:t>Easy to use and has a web interface</a:t>
            </a:r>
          </a:p>
          <a:p>
            <a:pPr marL="342900" indent="-342900" algn="just">
              <a:buFont typeface="Arial"/>
              <a:buChar char="•"/>
            </a:pPr>
            <a:r>
              <a:rPr lang="en-US" sz="3000" dirty="0"/>
              <a:t>Freely available and works well with any browser.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3000" dirty="0"/>
              <a:t>Desktop application and it runs a small web server on your system and we need to point our browser to the server to use refine.</a:t>
            </a:r>
          </a:p>
          <a:p>
            <a:pPr marL="342900" indent="-342900" algn="just">
              <a:buFont typeface="Arial"/>
              <a:buChar char="•"/>
            </a:pPr>
            <a:endParaRPr lang="en-US" sz="3000" dirty="0"/>
          </a:p>
          <a:p>
            <a:pPr marL="342900" indent="-342900" algn="just">
              <a:buFont typeface="Arial"/>
              <a:buChar char="•"/>
            </a:pPr>
            <a:endParaRPr lang="en-US" sz="30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3098800" cy="365125"/>
          </a:xfrm>
        </p:spPr>
        <p:txBody>
          <a:bodyPr/>
          <a:lstStyle/>
          <a:p>
            <a:r>
              <a:rPr lang="en-US" dirty="0"/>
              <a:t>slides from </a:t>
            </a:r>
            <a:r>
              <a:rPr lang="en-US" dirty="0" err="1"/>
              <a:t>Sathishwaran.R</a:t>
            </a:r>
            <a:r>
              <a:rPr lang="en-US" dirty="0"/>
              <a:t> and </a:t>
            </a:r>
            <a:r>
              <a:rPr lang="en-US" dirty="0" err="1"/>
              <a:t>Vijaya</a:t>
            </a:r>
            <a:r>
              <a:rPr lang="en-US" dirty="0"/>
              <a:t> </a:t>
            </a:r>
            <a:r>
              <a:rPr lang="en-US" dirty="0" err="1"/>
              <a:t>Prabhu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6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2CC9EF-53C9-FC44-AF5E-E6552AE6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OpenRefine</a:t>
            </a:r>
            <a:r>
              <a:rPr lang="en-US" dirty="0"/>
              <a:t> (formerly Google Refine)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541CC-7EE9-E54D-AE0A-031565352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83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http://openrefine.org/</a:t>
            </a:r>
            <a:r>
              <a:rPr lang="en-US" dirty="0"/>
              <a:t> 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3"/>
              </a:rPr>
              <a:t>https://github.com/OpenRefine/OpenRefine/wiki</a:t>
            </a:r>
            <a:r>
              <a:rPr lang="en-US" dirty="0"/>
              <a:t>  </a:t>
            </a:r>
          </a:p>
          <a:p>
            <a:r>
              <a:rPr lang="en-US" dirty="0"/>
              <a:t>Videos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Explore Data</a:t>
            </a:r>
          </a:p>
          <a:p>
            <a:pPr marL="457200" lvl="1" indent="0">
              <a:buNone/>
            </a:pPr>
            <a:r>
              <a:rPr lang="en-US" dirty="0">
                <a:hlinkClick r:id="rId4"/>
              </a:rPr>
              <a:t>https://www.youtube.com/watch?v=B70J_H_zAWM&amp;feature=youtu.be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and Transform Data</a:t>
            </a:r>
          </a:p>
          <a:p>
            <a:pPr marL="457200" lvl="1" indent="0">
              <a:buNone/>
            </a:pPr>
            <a:r>
              <a:rPr lang="en-US" dirty="0">
                <a:hlinkClick r:id="rId5"/>
              </a:rPr>
              <a:t>https://www.youtube.com/watch?v=vtTUKLE_SWE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Reconcile and Match Data</a:t>
            </a:r>
          </a:p>
          <a:p>
            <a:pPr marL="457200" lvl="1" indent="0">
              <a:buNone/>
            </a:pPr>
            <a:r>
              <a:rPr lang="en-US" dirty="0">
                <a:hlinkClick r:id="rId6"/>
              </a:rPr>
              <a:t>https://www.youtube.com/watch?v=5tsyz3ibYzk</a:t>
            </a:r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EC819E-2204-F944-9470-8D1E45B6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34421"/>
      </p:ext>
    </p:extLst>
  </p:cSld>
  <p:clrMapOvr>
    <a:masterClrMapping/>
  </p:clrMapOvr>
  <p:transition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Google Refine supports TSV, CSV, Excel (.</a:t>
            </a:r>
            <a:r>
              <a:rPr lang="en-US" dirty="0" err="1"/>
              <a:t>xls</a:t>
            </a:r>
            <a:r>
              <a:rPr lang="en-US" dirty="0"/>
              <a:t> and .</a:t>
            </a:r>
            <a:r>
              <a:rPr lang="en-US" dirty="0" err="1"/>
              <a:t>xlsx</a:t>
            </a:r>
            <a:r>
              <a:rPr lang="en-US" dirty="0"/>
              <a:t>), JSON, XML, and Google data document formats.</a:t>
            </a:r>
          </a:p>
          <a:p>
            <a:r>
              <a:rPr lang="en-US" dirty="0"/>
              <a:t>Once imported the data is in Google Refine’s own data format.</a:t>
            </a:r>
          </a:p>
          <a:p>
            <a:r>
              <a:rPr lang="en-US" dirty="0"/>
              <a:t>We have used TSV data on </a:t>
            </a:r>
            <a:r>
              <a:rPr lang="en-IN" dirty="0"/>
              <a:t>Disasters worldwide from 1900-2008 available from </a:t>
            </a:r>
            <a:r>
              <a:rPr lang="en-IN" dirty="0">
                <a:hlinkClick r:id="rId2"/>
              </a:rPr>
              <a:t>http://www.infochimps.com/datasets/disasters-worldwide-from-1900-2008</a:t>
            </a:r>
            <a:r>
              <a:rPr lang="en-IN" dirty="0"/>
              <a:t> for the tutorial.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3098800" cy="365125"/>
          </a:xfrm>
        </p:spPr>
        <p:txBody>
          <a:bodyPr/>
          <a:lstStyle/>
          <a:p>
            <a:r>
              <a:rPr lang="en-US" dirty="0"/>
              <a:t>slides from </a:t>
            </a:r>
            <a:r>
              <a:rPr lang="en-US" dirty="0" err="1"/>
              <a:t>Sathishwaran.R</a:t>
            </a:r>
            <a:r>
              <a:rPr lang="en-US" dirty="0"/>
              <a:t> and Vijaya </a:t>
            </a:r>
            <a:r>
              <a:rPr lang="en-US" dirty="0" err="1"/>
              <a:t>Prabhu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92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7" y="1371599"/>
            <a:ext cx="8674103" cy="4876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371600" y="2133600"/>
            <a:ext cx="685800" cy="2286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Left Arrow 6"/>
          <p:cNvSpPr/>
          <p:nvPr/>
        </p:nvSpPr>
        <p:spPr>
          <a:xfrm>
            <a:off x="2286000" y="2133600"/>
            <a:ext cx="952500" cy="228600"/>
          </a:xfrm>
          <a:prstGeom prst="leftArrow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</p:spTree>
    <p:extLst>
      <p:ext uri="{BB962C8B-B14F-4D97-AF65-F5344CB8AC3E}">
        <p14:creationId xmlns:p14="http://schemas.microsoft.com/office/powerpoint/2010/main" val="195242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r>
              <a:rPr lang="en-US" dirty="0"/>
              <a:t>Introduction</a:t>
            </a:r>
          </a:p>
          <a:p>
            <a:r>
              <a:rPr lang="en-US" dirty="0" err="1"/>
              <a:t>OpenRefine</a:t>
            </a:r>
            <a:endParaRPr lang="en-US" dirty="0"/>
          </a:p>
          <a:p>
            <a:r>
              <a:rPr lang="en-US" dirty="0"/>
              <a:t>Data Wrangler</a:t>
            </a:r>
          </a:p>
          <a:p>
            <a:r>
              <a:rPr lang="en-US" dirty="0"/>
              <a:t>FlashFill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458200" cy="4755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14600" y="2971800"/>
            <a:ext cx="685800" cy="2286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Arrow 5"/>
          <p:cNvSpPr/>
          <p:nvPr/>
        </p:nvSpPr>
        <p:spPr>
          <a:xfrm>
            <a:off x="3505200" y="2985655"/>
            <a:ext cx="952500" cy="228600"/>
          </a:xfrm>
          <a:prstGeom prst="leftArrow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</p:spTree>
    <p:extLst>
      <p:ext uri="{BB962C8B-B14F-4D97-AF65-F5344CB8AC3E}">
        <p14:creationId xmlns:p14="http://schemas.microsoft.com/office/powerpoint/2010/main" val="87248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4804"/>
            <a:ext cx="9144000" cy="514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19200" y="2438400"/>
            <a:ext cx="7547968" cy="16002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ounded Rectangular Callout 4"/>
          <p:cNvSpPr/>
          <p:nvPr/>
        </p:nvSpPr>
        <p:spPr>
          <a:xfrm>
            <a:off x="685799" y="609600"/>
            <a:ext cx="1964267" cy="612648"/>
          </a:xfrm>
          <a:prstGeom prst="wedgeRoundRectCallout">
            <a:avLst>
              <a:gd name="adj1" fmla="val 43804"/>
              <a:gd name="adj2" fmla="val 211753"/>
              <a:gd name="adj3" fmla="val 16667"/>
            </a:avLst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Uploaded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5620" y="2041647"/>
            <a:ext cx="842368" cy="2286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Left Arrow 8"/>
          <p:cNvSpPr/>
          <p:nvPr/>
        </p:nvSpPr>
        <p:spPr>
          <a:xfrm rot="10800000">
            <a:off x="6673932" y="2029691"/>
            <a:ext cx="952500" cy="228600"/>
          </a:xfrm>
          <a:prstGeom prst="leftArrow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</p:spTree>
    <p:extLst>
      <p:ext uri="{BB962C8B-B14F-4D97-AF65-F5344CB8AC3E}">
        <p14:creationId xmlns:p14="http://schemas.microsoft.com/office/powerpoint/2010/main" val="15671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8"/>
            <a:ext cx="8229600" cy="1143000"/>
          </a:xfrm>
        </p:spPr>
        <p:txBody>
          <a:bodyPr/>
          <a:lstStyle/>
          <a:p>
            <a:r>
              <a:rPr lang="en-US" dirty="0"/>
              <a:t>Creating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13039" r="1782" b="5125"/>
          <a:stretch/>
        </p:blipFill>
        <p:spPr bwMode="auto">
          <a:xfrm>
            <a:off x="339447" y="1188142"/>
            <a:ext cx="8641546" cy="519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09324" y="1663680"/>
            <a:ext cx="8243455" cy="38862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ular Callout 6"/>
          <p:cNvSpPr/>
          <p:nvPr/>
        </p:nvSpPr>
        <p:spPr>
          <a:xfrm>
            <a:off x="6914240" y="527849"/>
            <a:ext cx="1879600" cy="612648"/>
          </a:xfrm>
          <a:prstGeom prst="wedgeRoundRectCallout">
            <a:avLst>
              <a:gd name="adj1" fmla="val 31011"/>
              <a:gd name="adj2" fmla="val 119035"/>
              <a:gd name="adj3" fmla="val 16667"/>
            </a:avLst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 Created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</p:spTree>
    <p:extLst>
      <p:ext uri="{BB962C8B-B14F-4D97-AF65-F5344CB8AC3E}">
        <p14:creationId xmlns:p14="http://schemas.microsoft.com/office/powerpoint/2010/main" val="410582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Faceting is about seeing the big picture and filtering based on rows to work on data you want to change in bulk.</a:t>
            </a:r>
          </a:p>
          <a:p>
            <a:r>
              <a:rPr lang="en-US" dirty="0"/>
              <a:t>We can create a facet for a column to get the details about that column and then we can filter to a subset of rows with a constraint.</a:t>
            </a:r>
          </a:p>
          <a:p>
            <a:r>
              <a:rPr lang="en-US" dirty="0"/>
              <a:t>We can perform text facet, Numeric facet, timeline facet and scatterplot facet. Also various customized facets can be designed.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</p:spTree>
    <p:extLst>
      <p:ext uri="{BB962C8B-B14F-4D97-AF65-F5344CB8AC3E}">
        <p14:creationId xmlns:p14="http://schemas.microsoft.com/office/powerpoint/2010/main" val="345517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94" b="23501"/>
          <a:stretch/>
        </p:blipFill>
        <p:spPr bwMode="auto">
          <a:xfrm>
            <a:off x="275760" y="1600200"/>
            <a:ext cx="8353652" cy="2992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621160" y="2456100"/>
            <a:ext cx="685800" cy="2286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Left Arrow 6"/>
          <p:cNvSpPr/>
          <p:nvPr/>
        </p:nvSpPr>
        <p:spPr>
          <a:xfrm>
            <a:off x="6611760" y="2469955"/>
            <a:ext cx="952500" cy="228600"/>
          </a:xfrm>
          <a:prstGeom prst="leftArrow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</p:spTree>
    <p:extLst>
      <p:ext uri="{BB962C8B-B14F-4D97-AF65-F5344CB8AC3E}">
        <p14:creationId xmlns:p14="http://schemas.microsoft.com/office/powerpoint/2010/main" val="247569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64" b="38371"/>
          <a:stretch/>
        </p:blipFill>
        <p:spPr bwMode="auto">
          <a:xfrm>
            <a:off x="457200" y="1523999"/>
            <a:ext cx="6618734" cy="4754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6580" y="3517500"/>
            <a:ext cx="685800" cy="2286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ular Callout 8"/>
          <p:cNvSpPr/>
          <p:nvPr/>
        </p:nvSpPr>
        <p:spPr>
          <a:xfrm>
            <a:off x="2883881" y="3199833"/>
            <a:ext cx="1998133" cy="1219200"/>
          </a:xfrm>
          <a:prstGeom prst="wedgeRoundRectCallout">
            <a:avLst>
              <a:gd name="adj1" fmla="val -128762"/>
              <a:gd name="adj2" fmla="val -3684"/>
              <a:gd name="adj3" fmla="val 16667"/>
            </a:avLst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The Column Type has 18 unique options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</p:spTree>
    <p:extLst>
      <p:ext uri="{BB962C8B-B14F-4D97-AF65-F5344CB8AC3E}">
        <p14:creationId xmlns:p14="http://schemas.microsoft.com/office/powerpoint/2010/main" val="24633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Redundancy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t="7904" r="63960" b="38433"/>
          <a:stretch/>
        </p:blipFill>
        <p:spPr bwMode="auto">
          <a:xfrm>
            <a:off x="487604" y="1168043"/>
            <a:ext cx="5604781" cy="4789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6265" y="3948854"/>
            <a:ext cx="1496831" cy="42847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ular Callout 6"/>
          <p:cNvSpPr/>
          <p:nvPr/>
        </p:nvSpPr>
        <p:spPr>
          <a:xfrm>
            <a:off x="6306646" y="2738065"/>
            <a:ext cx="2514600" cy="1524000"/>
          </a:xfrm>
          <a:prstGeom prst="wedgeRoundRectCallout">
            <a:avLst>
              <a:gd name="adj1" fmla="val -218534"/>
              <a:gd name="adj2" fmla="val 44985"/>
              <a:gd name="adj3" fmla="val 16667"/>
            </a:avLst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Even though they are of same type, shows as different options due to case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</p:spTree>
    <p:extLst>
      <p:ext uri="{BB962C8B-B14F-4D97-AF65-F5344CB8AC3E}">
        <p14:creationId xmlns:p14="http://schemas.microsoft.com/office/powerpoint/2010/main" val="97666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Redundancy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6" t="19477" r="693" b="28742"/>
          <a:stretch/>
        </p:blipFill>
        <p:spPr bwMode="auto">
          <a:xfrm>
            <a:off x="544304" y="1587956"/>
            <a:ext cx="8062482" cy="3197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640897" y="2811659"/>
            <a:ext cx="1902073" cy="26154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Left Arrow 6"/>
          <p:cNvSpPr/>
          <p:nvPr/>
        </p:nvSpPr>
        <p:spPr>
          <a:xfrm>
            <a:off x="6684261" y="2814165"/>
            <a:ext cx="952500" cy="228600"/>
          </a:xfrm>
          <a:prstGeom prst="leftArrow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</p:spTree>
    <p:extLst>
      <p:ext uri="{BB962C8B-B14F-4D97-AF65-F5344CB8AC3E}">
        <p14:creationId xmlns:p14="http://schemas.microsoft.com/office/powerpoint/2010/main" val="58539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Removing Redundancy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3" t="6288" r="17347" b="14302"/>
          <a:stretch/>
        </p:blipFill>
        <p:spPr bwMode="auto">
          <a:xfrm>
            <a:off x="328850" y="1202061"/>
            <a:ext cx="7971764" cy="5032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</p:spTree>
    <p:extLst>
      <p:ext uri="{BB962C8B-B14F-4D97-AF65-F5344CB8AC3E}">
        <p14:creationId xmlns:p14="http://schemas.microsoft.com/office/powerpoint/2010/main" val="388247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Redundancy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1197" r="22411" b="47329"/>
          <a:stretch/>
        </p:blipFill>
        <p:spPr bwMode="auto">
          <a:xfrm>
            <a:off x="380410" y="2131961"/>
            <a:ext cx="8385129" cy="307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</p:spTree>
    <p:extLst>
      <p:ext uri="{BB962C8B-B14F-4D97-AF65-F5344CB8AC3E}">
        <p14:creationId xmlns:p14="http://schemas.microsoft.com/office/powerpoint/2010/main" val="305876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84818" y="808208"/>
            <a:ext cx="1662546" cy="381001"/>
          </a:xfrm>
          <a:prstGeom prst="rect">
            <a:avLst/>
          </a:prstGeom>
          <a:ln w="28575" cmpd="sng">
            <a:solidFill>
              <a:srgbClr val="008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22473" y="738937"/>
            <a:ext cx="1793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Missing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1639455" y="842844"/>
            <a:ext cx="1604818" cy="427183"/>
          </a:xfrm>
          <a:prstGeom prst="rect">
            <a:avLst/>
          </a:prstGeom>
          <a:ln w="28575" cmpd="sng">
            <a:solidFill>
              <a:srgbClr val="008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9418" y="798973"/>
            <a:ext cx="169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Not-Missing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3902364" y="103924"/>
            <a:ext cx="1339272" cy="392545"/>
          </a:xfrm>
          <a:prstGeom prst="rect">
            <a:avLst/>
          </a:prstGeom>
          <a:ln w="28575" cmpd="sng">
            <a:solidFill>
              <a:srgbClr val="008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6945" y="48506"/>
            <a:ext cx="1451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Dirty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4090" y="1870404"/>
            <a:ext cx="1581727" cy="392545"/>
          </a:xfrm>
          <a:prstGeom prst="rect">
            <a:avLst/>
          </a:prstGeom>
          <a:ln w="28575" cmpd="sng">
            <a:solidFill>
              <a:srgbClr val="008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7909" y="1817294"/>
            <a:ext cx="1691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Wrong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51908" y="1858858"/>
            <a:ext cx="3336637" cy="381000"/>
          </a:xfrm>
          <a:prstGeom prst="rect">
            <a:avLst/>
          </a:prstGeom>
          <a:ln w="28575" cmpd="sng">
            <a:solidFill>
              <a:srgbClr val="008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09636" y="1805749"/>
            <a:ext cx="3295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Not wrong, but unusable</a:t>
            </a:r>
          </a:p>
        </p:txBody>
      </p:sp>
      <p:cxnSp>
        <p:nvCxnSpPr>
          <p:cNvPr id="15" name="Straight Connector 14"/>
          <p:cNvCxnSpPr>
            <a:stCxn id="8" idx="2"/>
            <a:endCxn id="6" idx="0"/>
          </p:cNvCxnSpPr>
          <p:nvPr/>
        </p:nvCxnSpPr>
        <p:spPr>
          <a:xfrm flipH="1">
            <a:off x="2441864" y="496469"/>
            <a:ext cx="2130136" cy="3463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2"/>
            <a:endCxn id="4" idx="0"/>
          </p:cNvCxnSpPr>
          <p:nvPr/>
        </p:nvCxnSpPr>
        <p:spPr>
          <a:xfrm>
            <a:off x="4572000" y="496469"/>
            <a:ext cx="2944091" cy="3117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2"/>
            <a:endCxn id="10" idx="0"/>
          </p:cNvCxnSpPr>
          <p:nvPr/>
        </p:nvCxnSpPr>
        <p:spPr>
          <a:xfrm flipH="1">
            <a:off x="1194954" y="1270027"/>
            <a:ext cx="1246910" cy="6003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0"/>
            <a:endCxn id="6" idx="2"/>
          </p:cNvCxnSpPr>
          <p:nvPr/>
        </p:nvCxnSpPr>
        <p:spPr>
          <a:xfrm flipH="1" flipV="1">
            <a:off x="2441864" y="1270027"/>
            <a:ext cx="2378363" cy="5888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54" y="2416462"/>
            <a:ext cx="5035743" cy="412397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188" y="2433780"/>
            <a:ext cx="2721265" cy="4095925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2851727" y="4364181"/>
            <a:ext cx="715818" cy="357910"/>
          </a:xfrm>
          <a:prstGeom prst="rect">
            <a:avLst/>
          </a:prstGeom>
          <a:ln w="28575" cmpd="sng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248400" y="3200399"/>
            <a:ext cx="1025236" cy="413328"/>
          </a:xfrm>
          <a:prstGeom prst="rect">
            <a:avLst/>
          </a:prstGeom>
          <a:ln w="28575" cmpd="sng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884218" y="3223490"/>
            <a:ext cx="715818" cy="357910"/>
          </a:xfrm>
          <a:prstGeom prst="rect">
            <a:avLst/>
          </a:prstGeom>
          <a:ln w="28575" cmpd="sng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97399" y="3177307"/>
            <a:ext cx="805873" cy="447965"/>
          </a:xfrm>
          <a:prstGeom prst="rect">
            <a:avLst/>
          </a:prstGeom>
          <a:ln w="28575" cmpd="sng"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C16E08F-7D3E-4A40-A53E-D1B2994B4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62" y="158254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Problem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1991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Redundancy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94" b="35349"/>
          <a:stretch/>
        </p:blipFill>
        <p:spPr bwMode="auto">
          <a:xfrm>
            <a:off x="1847401" y="1245394"/>
            <a:ext cx="5760303" cy="545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33331" y="3423834"/>
            <a:ext cx="914400" cy="2286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ular Callout 6"/>
          <p:cNvSpPr/>
          <p:nvPr/>
        </p:nvSpPr>
        <p:spPr>
          <a:xfrm>
            <a:off x="0" y="4200762"/>
            <a:ext cx="1905000" cy="1219200"/>
          </a:xfrm>
          <a:prstGeom prst="wedgeRoundRectCallout">
            <a:avLst>
              <a:gd name="adj1" fmla="val 50286"/>
              <a:gd name="adj2" fmla="val -94985"/>
              <a:gd name="adj3" fmla="val 16667"/>
            </a:avLst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Reduced to 15 unique options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</p:spTree>
    <p:extLst>
      <p:ext uri="{BB962C8B-B14F-4D97-AF65-F5344CB8AC3E}">
        <p14:creationId xmlns:p14="http://schemas.microsoft.com/office/powerpoint/2010/main" val="285597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Faceting</a:t>
            </a:r>
            <a:endParaRPr lang="en-IN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2" t="8024" r="-220" b="30495"/>
          <a:stretch/>
        </p:blipFill>
        <p:spPr bwMode="auto">
          <a:xfrm>
            <a:off x="547013" y="1298968"/>
            <a:ext cx="7949085" cy="473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6844380" y="2598020"/>
            <a:ext cx="762000" cy="2286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Left Arrow 9"/>
          <p:cNvSpPr/>
          <p:nvPr/>
        </p:nvSpPr>
        <p:spPr>
          <a:xfrm>
            <a:off x="8039100" y="2586669"/>
            <a:ext cx="952500" cy="228600"/>
          </a:xfrm>
          <a:prstGeom prst="leftArrow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</p:spTree>
    <p:extLst>
      <p:ext uri="{BB962C8B-B14F-4D97-AF65-F5344CB8AC3E}">
        <p14:creationId xmlns:p14="http://schemas.microsoft.com/office/powerpoint/2010/main" val="81254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Faceting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31" b="46845"/>
          <a:stretch/>
        </p:blipFill>
        <p:spPr bwMode="auto">
          <a:xfrm>
            <a:off x="1401567" y="1577520"/>
            <a:ext cx="5685706" cy="4209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01567" y="3538149"/>
            <a:ext cx="3009552" cy="97525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ular Callout 6"/>
          <p:cNvSpPr/>
          <p:nvPr/>
        </p:nvSpPr>
        <p:spPr>
          <a:xfrm>
            <a:off x="2858734" y="5380338"/>
            <a:ext cx="2441478" cy="1219200"/>
          </a:xfrm>
          <a:prstGeom prst="wedgeRoundRectCallout">
            <a:avLst>
              <a:gd name="adj1" fmla="val -40474"/>
              <a:gd name="adj2" fmla="val -119048"/>
              <a:gd name="adj3" fmla="val 16667"/>
            </a:avLst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Highly clustered towards low values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</p:spTree>
    <p:extLst>
      <p:ext uri="{BB962C8B-B14F-4D97-AF65-F5344CB8AC3E}">
        <p14:creationId xmlns:p14="http://schemas.microsoft.com/office/powerpoint/2010/main" val="344705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5"/>
            <a:ext cx="8229600" cy="1143000"/>
          </a:xfrm>
        </p:spPr>
        <p:txBody>
          <a:bodyPr/>
          <a:lstStyle/>
          <a:p>
            <a:r>
              <a:rPr lang="en-US" dirty="0"/>
              <a:t>Numeric Faceting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5845"/>
            <a:ext cx="8229600" cy="462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571750" y="5162817"/>
            <a:ext cx="247650" cy="2286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Left Arrow 6"/>
          <p:cNvSpPr/>
          <p:nvPr/>
        </p:nvSpPr>
        <p:spPr>
          <a:xfrm>
            <a:off x="3314700" y="5162817"/>
            <a:ext cx="952500" cy="228600"/>
          </a:xfrm>
          <a:prstGeom prst="leftArrow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5486" y="1093315"/>
            <a:ext cx="3184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</a:t>
            </a:r>
            <a:r>
              <a:rPr lang="en-US" dirty="0" err="1"/>
              <a:t>value.log</a:t>
            </a:r>
            <a:r>
              <a:rPr lang="en-US" dirty="0"/>
              <a:t>() function</a:t>
            </a:r>
          </a:p>
        </p:txBody>
      </p:sp>
    </p:spTree>
    <p:extLst>
      <p:ext uri="{BB962C8B-B14F-4D97-AF65-F5344CB8AC3E}">
        <p14:creationId xmlns:p14="http://schemas.microsoft.com/office/powerpoint/2010/main" val="173961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Faceting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5" t="8084" r="59753" b="50873"/>
          <a:stretch/>
        </p:blipFill>
        <p:spPr bwMode="auto">
          <a:xfrm>
            <a:off x="0" y="1338147"/>
            <a:ext cx="8470709" cy="4763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41747" y="3734775"/>
            <a:ext cx="4282768" cy="90337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</p:spTree>
    <p:extLst>
      <p:ext uri="{BB962C8B-B14F-4D97-AF65-F5344CB8AC3E}">
        <p14:creationId xmlns:p14="http://schemas.microsoft.com/office/powerpoint/2010/main" val="243242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Faceting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600200"/>
            <a:ext cx="8403034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28800" y="3429000"/>
            <a:ext cx="381000" cy="2667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382000" y="2743200"/>
            <a:ext cx="478235" cy="192578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ular Callout 7"/>
          <p:cNvSpPr/>
          <p:nvPr/>
        </p:nvSpPr>
        <p:spPr>
          <a:xfrm>
            <a:off x="6400800" y="4800600"/>
            <a:ext cx="1905000" cy="1219200"/>
          </a:xfrm>
          <a:prstGeom prst="wedgeRoundRectCallout">
            <a:avLst>
              <a:gd name="adj1" fmla="val 49500"/>
              <a:gd name="adj2" fmla="val -100453"/>
              <a:gd name="adj3" fmla="val 16667"/>
            </a:avLst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Cost column is blank and has no value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</p:spTree>
    <p:extLst>
      <p:ext uri="{BB962C8B-B14F-4D97-AF65-F5344CB8AC3E}">
        <p14:creationId xmlns:p14="http://schemas.microsoft.com/office/powerpoint/2010/main" val="45032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Faceting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29600" cy="462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7200" y="2895600"/>
            <a:ext cx="533400" cy="4572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382000" y="2743200"/>
            <a:ext cx="478235" cy="192578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ular Callout 7"/>
          <p:cNvSpPr/>
          <p:nvPr/>
        </p:nvSpPr>
        <p:spPr>
          <a:xfrm>
            <a:off x="6400800" y="4800600"/>
            <a:ext cx="1905000" cy="1219200"/>
          </a:xfrm>
          <a:prstGeom prst="wedgeRoundRectCallout">
            <a:avLst>
              <a:gd name="adj1" fmla="val 49500"/>
              <a:gd name="adj2" fmla="val -100453"/>
              <a:gd name="adj3" fmla="val 16667"/>
            </a:avLst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Calamities with low cost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</p:spTree>
    <p:extLst>
      <p:ext uri="{BB962C8B-B14F-4D97-AF65-F5344CB8AC3E}">
        <p14:creationId xmlns:p14="http://schemas.microsoft.com/office/powerpoint/2010/main" val="76311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Faceting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524000"/>
            <a:ext cx="81534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52600" y="2895600"/>
            <a:ext cx="533400" cy="4572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7924800" y="2743200"/>
            <a:ext cx="478235" cy="192578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ular Callout 7"/>
          <p:cNvSpPr/>
          <p:nvPr/>
        </p:nvSpPr>
        <p:spPr>
          <a:xfrm>
            <a:off x="5943600" y="4800600"/>
            <a:ext cx="1905000" cy="1219200"/>
          </a:xfrm>
          <a:prstGeom prst="wedgeRoundRectCallout">
            <a:avLst>
              <a:gd name="adj1" fmla="val 49500"/>
              <a:gd name="adj2" fmla="val -100453"/>
              <a:gd name="adj3" fmla="val 16667"/>
            </a:avLst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Calamities with high cost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</p:spTree>
    <p:extLst>
      <p:ext uri="{BB962C8B-B14F-4D97-AF65-F5344CB8AC3E}">
        <p14:creationId xmlns:p14="http://schemas.microsoft.com/office/powerpoint/2010/main" val="66834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Clustering is used to merge choices which look similar.</a:t>
            </a:r>
          </a:p>
          <a:p>
            <a:endParaRPr lang="en-IN" sz="1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97" b="37279"/>
          <a:stretch/>
        </p:blipFill>
        <p:spPr bwMode="auto">
          <a:xfrm>
            <a:off x="457200" y="2057400"/>
            <a:ext cx="5790612" cy="425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58711" y="3995715"/>
            <a:ext cx="1057766" cy="23741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Left Arrow 7"/>
          <p:cNvSpPr/>
          <p:nvPr/>
        </p:nvSpPr>
        <p:spPr>
          <a:xfrm>
            <a:off x="1836203" y="4034200"/>
            <a:ext cx="952500" cy="228600"/>
          </a:xfrm>
          <a:prstGeom prst="leftArrow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</p:spTree>
    <p:extLst>
      <p:ext uri="{BB962C8B-B14F-4D97-AF65-F5344CB8AC3E}">
        <p14:creationId xmlns:p14="http://schemas.microsoft.com/office/powerpoint/2010/main" val="132615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2" t="275" r="12301" b="46395"/>
          <a:stretch/>
        </p:blipFill>
        <p:spPr bwMode="auto">
          <a:xfrm>
            <a:off x="102633" y="1613028"/>
            <a:ext cx="8934313" cy="340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2016248" y="3497734"/>
            <a:ext cx="4513806" cy="478847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030946" y="3001285"/>
            <a:ext cx="1614055" cy="2286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</p:spTree>
    <p:extLst>
      <p:ext uri="{BB962C8B-B14F-4D97-AF65-F5344CB8AC3E}">
        <p14:creationId xmlns:p14="http://schemas.microsoft.com/office/powerpoint/2010/main" val="4421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>
            <a:extLst>
              <a:ext uri="{FF2B5EF4-FFF2-40B4-BE49-F238E27FC236}">
                <a16:creationId xmlns:a16="http://schemas.microsoft.com/office/drawing/2014/main" id="{DD9A04D2-3D56-AA40-9CF0-12483ADA2B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60350"/>
            <a:ext cx="9288463" cy="1125538"/>
          </a:xfrm>
        </p:spPr>
        <p:txBody>
          <a:bodyPr/>
          <a:lstStyle/>
          <a:p>
            <a:r>
              <a:rPr lang="en-US" altLang="en-US" sz="3800"/>
              <a:t>Why Data Cleaning and Transformation?</a:t>
            </a:r>
          </a:p>
        </p:txBody>
      </p:sp>
      <p:sp>
        <p:nvSpPr>
          <p:cNvPr id="489475" name="Rectangle 3">
            <a:extLst>
              <a:ext uri="{FF2B5EF4-FFF2-40B4-BE49-F238E27FC236}">
                <a16:creationId xmlns:a16="http://schemas.microsoft.com/office/drawing/2014/main" id="{1039513E-EF9D-8D41-BC6E-98319AD046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196975"/>
            <a:ext cx="8305800" cy="51816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600"/>
              <a:t>Data in the real world is </a:t>
            </a:r>
            <a:r>
              <a:rPr lang="en-US" altLang="en-US" sz="2600" b="1">
                <a:solidFill>
                  <a:srgbClr val="FF0000"/>
                </a:solidFill>
              </a:rPr>
              <a:t>dirty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200" b="1">
                <a:solidFill>
                  <a:schemeClr val="accent2"/>
                </a:solidFill>
              </a:rPr>
              <a:t>incomplete</a:t>
            </a:r>
            <a:r>
              <a:rPr lang="en-US" altLang="en-US" sz="2200"/>
              <a:t>: lacking attribute values, lacking certain attributes of interest, or containing only aggregate data</a:t>
            </a:r>
          </a:p>
          <a:p>
            <a:pPr marL="1143000" lvl="2" indent="-228600">
              <a:lnSpc>
                <a:spcPct val="90000"/>
              </a:lnSpc>
            </a:pPr>
            <a:r>
              <a:rPr lang="en-US" altLang="en-US" sz="2000"/>
              <a:t>e.g., occupation=“”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200" b="1">
                <a:solidFill>
                  <a:schemeClr val="accent2"/>
                </a:solidFill>
              </a:rPr>
              <a:t>noisy</a:t>
            </a:r>
            <a:r>
              <a:rPr lang="en-US" altLang="en-US" sz="2200"/>
              <a:t>: containing errors or outliers (spelling, phonetic and typing errors, word transpositions, multiple values in a single free-form field) </a:t>
            </a:r>
          </a:p>
          <a:p>
            <a:pPr marL="1143000" lvl="2" indent="-228600">
              <a:lnSpc>
                <a:spcPct val="90000"/>
              </a:lnSpc>
            </a:pPr>
            <a:r>
              <a:rPr lang="en-US" altLang="en-US" sz="2000"/>
              <a:t>e.g., Salary=“-10”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200" b="1">
                <a:solidFill>
                  <a:schemeClr val="accent2"/>
                </a:solidFill>
              </a:rPr>
              <a:t>inconsistent</a:t>
            </a:r>
            <a:r>
              <a:rPr lang="en-US" altLang="en-US" sz="2200"/>
              <a:t>: containing discrepancies in codes or names (synonyms and nicknames, prefix and suffix variations, abbreviations, truncation and initials)</a:t>
            </a:r>
          </a:p>
          <a:p>
            <a:pPr marL="1143000" lvl="2" indent="-228600">
              <a:lnSpc>
                <a:spcPct val="90000"/>
              </a:lnSpc>
            </a:pPr>
            <a:r>
              <a:rPr lang="en-US" altLang="en-US" sz="2000"/>
              <a:t>e.g., Age=“42” Birthday=“03/07/1997”</a:t>
            </a:r>
          </a:p>
          <a:p>
            <a:pPr marL="1143000" lvl="2" indent="-228600">
              <a:lnSpc>
                <a:spcPct val="90000"/>
              </a:lnSpc>
            </a:pPr>
            <a:r>
              <a:rPr lang="en-US" altLang="en-US" sz="2000"/>
              <a:t>e.g., Was rating “1,2,3”, now rating “A, B, C”</a:t>
            </a:r>
          </a:p>
          <a:p>
            <a:pPr marL="1143000" lvl="2" indent="-228600">
              <a:lnSpc>
                <a:spcPct val="90000"/>
              </a:lnSpc>
            </a:pPr>
            <a:r>
              <a:rPr lang="en-US" altLang="en-US" sz="2000"/>
              <a:t>e.g., discrepancy between duplicate records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9FA7FC-A643-5446-B201-E5D9830682D5}"/>
              </a:ext>
            </a:extLst>
          </p:cNvPr>
          <p:cNvSpPr/>
          <p:nvPr/>
        </p:nvSpPr>
        <p:spPr>
          <a:xfrm>
            <a:off x="6623758" y="6523037"/>
            <a:ext cx="2520242" cy="3016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pt-PT" altLang="en-US" sz="1600" dirty="0"/>
              <a:t>[Slide </a:t>
            </a:r>
            <a:r>
              <a:rPr lang="pt-PT" altLang="en-US" sz="1600" dirty="0" err="1"/>
              <a:t>by</a:t>
            </a:r>
            <a:r>
              <a:rPr lang="pt-PT" altLang="en-US" sz="1600" dirty="0"/>
              <a:t> Helena Galhardas]</a:t>
            </a:r>
          </a:p>
        </p:txBody>
      </p:sp>
    </p:spTree>
    <p:extLst>
      <p:ext uri="{BB962C8B-B14F-4D97-AF65-F5344CB8AC3E}">
        <p14:creationId xmlns:p14="http://schemas.microsoft.com/office/powerpoint/2010/main" val="272939059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662B5-0067-094F-9A15-CC3E0744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OpenRefine</a:t>
            </a:r>
            <a:r>
              <a:rPr lang="en-US" dirty="0"/>
              <a:t> Fingerprint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40E41-0626-AC4E-B54E-B53EE90FE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339559" cy="48700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Fast, simple method to compare/cluster string</a:t>
            </a:r>
          </a:p>
          <a:p>
            <a:pPr marL="0" indent="0">
              <a:buNone/>
            </a:pPr>
            <a:r>
              <a:rPr lang="en-US" dirty="0"/>
              <a:t>Default Method: works relatively well in a variety of contexts, Least likely to produce false positives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Method (order of operations is significant):</a:t>
            </a:r>
          </a:p>
          <a:p>
            <a:r>
              <a:rPr lang="en-US" dirty="0"/>
              <a:t>remove leading and trailing whitespace</a:t>
            </a:r>
          </a:p>
          <a:p>
            <a:r>
              <a:rPr lang="en-US" dirty="0"/>
              <a:t>change all characters to their lowercase representation</a:t>
            </a:r>
          </a:p>
          <a:p>
            <a:r>
              <a:rPr lang="en-US" dirty="0"/>
              <a:t>remove all punctuation and control characters</a:t>
            </a:r>
          </a:p>
          <a:p>
            <a:r>
              <a:rPr lang="en-US" dirty="0"/>
              <a:t>normalize extended western characters to ASCII representation </a:t>
            </a:r>
          </a:p>
          <a:p>
            <a:pPr lvl="1"/>
            <a:r>
              <a:rPr lang="en-US" dirty="0"/>
              <a:t>for example "</a:t>
            </a:r>
            <a:r>
              <a:rPr lang="en-US" dirty="0" err="1"/>
              <a:t>gödel</a:t>
            </a:r>
            <a:r>
              <a:rPr lang="en-US" dirty="0"/>
              <a:t>" → "</a:t>
            </a:r>
            <a:r>
              <a:rPr lang="en-US" dirty="0" err="1"/>
              <a:t>godel</a:t>
            </a:r>
            <a:r>
              <a:rPr lang="en-US" dirty="0"/>
              <a:t>"</a:t>
            </a:r>
          </a:p>
          <a:p>
            <a:r>
              <a:rPr lang="en-US" dirty="0"/>
              <a:t>split the string into whitespace-separated tokens</a:t>
            </a:r>
          </a:p>
          <a:p>
            <a:r>
              <a:rPr lang="en-US" dirty="0"/>
              <a:t>sort the tokens and remove duplicates</a:t>
            </a:r>
          </a:p>
          <a:p>
            <a:r>
              <a:rPr lang="en-US" dirty="0"/>
              <a:t>join the tokens back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19252-389F-B641-A279-BB04CD6ED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7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2EA1-7CAA-9242-AB72-C0E6FE05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B69AC-317E-254D-89B5-56A4BE419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Splitting data in a single column into multiple columns e.g. splitting date into Month, day and year) </a:t>
            </a:r>
          </a:p>
          <a:p>
            <a:r>
              <a:rPr lang="en-US" dirty="0"/>
              <a:t>Standardizing a column’s data format without changing the values e.g. removing punctuation or standardizing a date format </a:t>
            </a:r>
          </a:p>
          <a:p>
            <a:r>
              <a:rPr lang="en-US" dirty="0"/>
              <a:t>Extracting a particular type of data from a longer text string e.g. finding ISBNs in a bibliographic citation </a:t>
            </a:r>
          </a:p>
          <a:p>
            <a:r>
              <a:rPr lang="en-US" dirty="0"/>
              <a:t>GREL (General Refine Expression Language) is the language used for writing Transformations </a:t>
            </a:r>
          </a:p>
          <a:p>
            <a:pPr lvl="1"/>
            <a:r>
              <a:rPr lang="en-US" dirty="0">
                <a:hlinkClick r:id="rId2"/>
              </a:rPr>
              <a:t>https://github.com/OpenRefine/OpenRefine/wiki/General-Refine-Expression-Language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6C3BA-F78F-8A44-86AF-F7CA86EB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05934"/>
      </p:ext>
    </p:extLst>
  </p:cSld>
  <p:clrMapOvr>
    <a:masterClrMapping/>
  </p:clrMapOvr>
  <p:transition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Expressions</a:t>
            </a:r>
            <a:endParaRPr lang="en-IN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8" t="12757" r="19501" b="45277"/>
          <a:stretch/>
        </p:blipFill>
        <p:spPr bwMode="auto">
          <a:xfrm>
            <a:off x="238132" y="2018561"/>
            <a:ext cx="8398045" cy="3254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</p:spTree>
    <p:extLst>
      <p:ext uri="{BB962C8B-B14F-4D97-AF65-F5344CB8AC3E}">
        <p14:creationId xmlns:p14="http://schemas.microsoft.com/office/powerpoint/2010/main" val="220601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Expressions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7" t="552" r="16615" b="68209"/>
          <a:stretch/>
        </p:blipFill>
        <p:spPr bwMode="auto">
          <a:xfrm>
            <a:off x="757310" y="1459862"/>
            <a:ext cx="7915218" cy="1990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68808" y="1853689"/>
            <a:ext cx="3553683" cy="545087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slides from Sathishwaran.R and Vijaya Prabhu</a:t>
            </a:r>
          </a:p>
        </p:txBody>
      </p:sp>
    </p:spTree>
    <p:extLst>
      <p:ext uri="{BB962C8B-B14F-4D97-AF65-F5344CB8AC3E}">
        <p14:creationId xmlns:p14="http://schemas.microsoft.com/office/powerpoint/2010/main" val="204950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53F287F-8EF9-4E43-A646-517CD4E4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GREL Expressions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B36F7-8216-D34C-9E91-40FF04C17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8364FB-693B-CC42-B240-2FA8D990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8329"/>
            <a:ext cx="9144000" cy="45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11403"/>
      </p:ext>
    </p:extLst>
  </p:cSld>
  <p:clrMapOvr>
    <a:masterClrMapping/>
  </p:clrMapOvr>
  <p:transition>
    <p:dissolv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738"/>
            <a:ext cx="8229600" cy="1143000"/>
          </a:xfrm>
        </p:spPr>
        <p:txBody>
          <a:bodyPr/>
          <a:lstStyle/>
          <a:p>
            <a:r>
              <a:rPr lang="en-US" dirty="0"/>
              <a:t>Data Wrangler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533" y="714030"/>
            <a:ext cx="8898467" cy="5850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Interactive system for creating data transformations</a:t>
            </a:r>
          </a:p>
          <a:p>
            <a:pPr lvl="1"/>
            <a:r>
              <a:rPr lang="en-US" dirty="0"/>
              <a:t>Suggest transforms</a:t>
            </a:r>
          </a:p>
          <a:p>
            <a:pPr lvl="1"/>
            <a:r>
              <a:rPr lang="en-US" dirty="0"/>
              <a:t>Iteratively explore the space of applicable operation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pt-BR" dirty="0" err="1"/>
              <a:t>Became</a:t>
            </a:r>
            <a:r>
              <a:rPr lang="pt-BR" dirty="0"/>
              <a:t> a </a:t>
            </a:r>
            <a:r>
              <a:rPr lang="pt-BR" dirty="0" err="1"/>
              <a:t>company</a:t>
            </a:r>
            <a:r>
              <a:rPr lang="pt-BR" dirty="0"/>
              <a:t>: </a:t>
            </a:r>
          </a:p>
          <a:p>
            <a:pPr lvl="1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24" y="2354879"/>
            <a:ext cx="6679151" cy="292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0BB9C0-0286-5441-8552-7013EF939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012" y="5641197"/>
            <a:ext cx="35179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3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551D-12B0-A648-A6E3-54191FFA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219DB-75B2-4B42-AF22-195E0B668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Wrangler</a:t>
            </a:r>
          </a:p>
          <a:p>
            <a:pPr lvl="1"/>
            <a:r>
              <a:rPr lang="pt-BR" dirty="0">
                <a:hlinkClick r:id="rId2"/>
              </a:rPr>
              <a:t>http://vimeo.com/19185801</a:t>
            </a:r>
            <a:endParaRPr lang="en-US" dirty="0"/>
          </a:p>
          <a:p>
            <a:r>
              <a:rPr lang="en-US" dirty="0" err="1"/>
              <a:t>Trifacta</a:t>
            </a:r>
            <a:endParaRPr lang="en-US" dirty="0"/>
          </a:p>
          <a:p>
            <a:pPr lvl="1"/>
            <a:r>
              <a:rPr lang="en-US" dirty="0"/>
              <a:t>Introduction to </a:t>
            </a:r>
            <a:r>
              <a:rPr lang="en-US" dirty="0" err="1"/>
              <a:t>Trifacta</a:t>
            </a:r>
            <a:r>
              <a:rPr lang="en-US" dirty="0"/>
              <a:t> for Data Preparation</a:t>
            </a:r>
          </a:p>
          <a:p>
            <a:pPr lvl="2"/>
            <a:r>
              <a:rPr lang="en-US" dirty="0">
                <a:hlinkClick r:id="rId3"/>
              </a:rPr>
              <a:t>https://www.youtube.com/watch?v=g_wk9ino9sI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Trifacta</a:t>
            </a:r>
            <a:r>
              <a:rPr lang="en-US" dirty="0"/>
              <a:t> Demo: Data Preparation For Machine Learning</a:t>
            </a:r>
          </a:p>
          <a:p>
            <a:pPr lvl="2"/>
            <a:r>
              <a:rPr lang="en-US" dirty="0">
                <a:hlinkClick r:id="rId4"/>
              </a:rPr>
              <a:t>https://www.youtube.com/watch?time_continue=1&amp;v=lB3B01BfSP4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Data Onboarding: Combining Disparate Data Into a Consistent View</a:t>
            </a:r>
          </a:p>
          <a:p>
            <a:pPr lvl="2"/>
            <a:r>
              <a:rPr lang="en-US" dirty="0">
                <a:hlinkClick r:id="rId5"/>
              </a:rPr>
              <a:t>https://www.youtube.com/watch?v=WO5MhQJljeQ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24701-EDB0-0E47-BAEC-5B9DF1DB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75800"/>
      </p:ext>
    </p:extLst>
  </p:cSld>
  <p:clrMapOvr>
    <a:masterClrMapping/>
  </p:clrMapOvr>
  <p:transition>
    <p:dissolv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92067" cy="4525963"/>
          </a:xfrm>
        </p:spPr>
        <p:txBody>
          <a:bodyPr/>
          <a:lstStyle/>
          <a:p>
            <a:r>
              <a:rPr lang="en-US" dirty="0"/>
              <a:t>Inference parameter sets based on users’ input</a:t>
            </a:r>
          </a:p>
          <a:p>
            <a:pPr lvl="1"/>
            <a:r>
              <a:rPr lang="en-US" dirty="0"/>
              <a:t>Row, type and text selection</a:t>
            </a:r>
          </a:p>
          <a:p>
            <a:r>
              <a:rPr lang="en-US" dirty="0"/>
              <a:t>Identify all compatible operations</a:t>
            </a:r>
          </a:p>
          <a:p>
            <a:r>
              <a:rPr lang="en-US" dirty="0"/>
              <a:t>Rank the operations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8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88" r="-3488"/>
          <a:stretch>
            <a:fillRect/>
          </a:stretch>
        </p:blipFill>
        <p:spPr>
          <a:xfrm>
            <a:off x="484511" y="1368073"/>
            <a:ext cx="8229600" cy="45259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4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FlashFill in Excel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Transforming by entering input-output examples</a:t>
            </a:r>
          </a:p>
          <a:p>
            <a:pPr lvl="1"/>
            <a:r>
              <a:rPr lang="en-US" dirty="0">
                <a:hlinkClick r:id="rId2"/>
              </a:rPr>
              <a:t>https://www.youtube.com/watch?v=YPG8PAQQ894</a:t>
            </a:r>
            <a:r>
              <a:rPr lang="en-US" dirty="0"/>
              <a:t> 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https://www.youtube.com/watch?v=aMdnbMQImVg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2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>
            <a:extLst>
              <a:ext uri="{FF2B5EF4-FFF2-40B4-BE49-F238E27FC236}">
                <a16:creationId xmlns:a16="http://schemas.microsoft.com/office/drawing/2014/main" id="{07E9698A-5664-C845-AC5C-390D3B8CD4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0"/>
            <a:ext cx="7793037" cy="6096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Why Is Data Dirty?</a:t>
            </a:r>
          </a:p>
        </p:txBody>
      </p:sp>
      <p:sp>
        <p:nvSpPr>
          <p:cNvPr id="490499" name="Rectangle 3">
            <a:extLst>
              <a:ext uri="{FF2B5EF4-FFF2-40B4-BE49-F238E27FC236}">
                <a16:creationId xmlns:a16="http://schemas.microsoft.com/office/drawing/2014/main" id="{CDC2DA9F-98BD-3745-8310-F9975A78E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692150"/>
            <a:ext cx="9144000" cy="669766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500" b="1" dirty="0">
                <a:solidFill>
                  <a:schemeClr val="accent2"/>
                </a:solidFill>
              </a:rPr>
              <a:t>Incomplete data</a:t>
            </a:r>
            <a:r>
              <a:rPr lang="en-US" altLang="en-US" sz="2500" dirty="0"/>
              <a:t> comes from: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altLang="en-US" sz="2400" dirty="0"/>
              <a:t>non available data value when collected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altLang="en-US" sz="2400" dirty="0"/>
              <a:t>different criteria between the time when the data was collected and when it is analyzed.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altLang="en-US" sz="2400" dirty="0"/>
              <a:t>human/hardware/software problems</a:t>
            </a:r>
          </a:p>
          <a:p>
            <a:pPr>
              <a:lnSpc>
                <a:spcPct val="110000"/>
              </a:lnSpc>
            </a:pPr>
            <a:r>
              <a:rPr lang="en-US" altLang="en-US" sz="2500" b="1" dirty="0">
                <a:solidFill>
                  <a:schemeClr val="accent2"/>
                </a:solidFill>
              </a:rPr>
              <a:t>Noisy data</a:t>
            </a:r>
            <a:r>
              <a:rPr lang="en-US" altLang="en-US" sz="2500" dirty="0"/>
              <a:t> comes from: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altLang="en-US" sz="2400" dirty="0"/>
              <a:t>data collection: faulty instruments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altLang="en-US" sz="2400" dirty="0"/>
              <a:t>data entry: human or computer errors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altLang="en-US" sz="2400" dirty="0"/>
              <a:t>data transmission</a:t>
            </a:r>
          </a:p>
          <a:p>
            <a:pPr>
              <a:lnSpc>
                <a:spcPct val="110000"/>
              </a:lnSpc>
            </a:pPr>
            <a:r>
              <a:rPr lang="en-US" altLang="en-US" sz="2500" b="1" dirty="0">
                <a:solidFill>
                  <a:schemeClr val="accent2"/>
                </a:solidFill>
              </a:rPr>
              <a:t>Inconsistent (and redundant) data</a:t>
            </a:r>
            <a:r>
              <a:rPr lang="en-US" altLang="en-US" sz="2500" dirty="0"/>
              <a:t> comes from: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altLang="en-US" sz="2400" dirty="0"/>
              <a:t>Different data sources, </a:t>
            </a:r>
            <a:r>
              <a:rPr lang="pt-PT" altLang="en-US" sz="2400" dirty="0"/>
              <a:t>non </a:t>
            </a:r>
            <a:r>
              <a:rPr lang="pt-PT" altLang="en-US" sz="2400" dirty="0" err="1"/>
              <a:t>uniform</a:t>
            </a:r>
            <a:r>
              <a:rPr lang="pt-PT" altLang="en-US" sz="2400" dirty="0"/>
              <a:t> </a:t>
            </a:r>
            <a:r>
              <a:rPr lang="pt-PT" altLang="en-US" sz="2400" dirty="0" err="1"/>
              <a:t>naming</a:t>
            </a:r>
            <a:r>
              <a:rPr lang="pt-PT" altLang="en-US" sz="2400" dirty="0"/>
              <a:t> </a:t>
            </a:r>
            <a:r>
              <a:rPr lang="pt-PT" altLang="en-US" sz="2400" dirty="0" err="1"/>
              <a:t>conventions</a:t>
            </a:r>
            <a:r>
              <a:rPr lang="pt-PT" altLang="en-US" sz="2400" dirty="0"/>
              <a:t>/</a:t>
            </a:r>
            <a:r>
              <a:rPr lang="pt-PT" altLang="en-US" sz="2400" dirty="0" err="1"/>
              <a:t>codes</a:t>
            </a:r>
            <a:endParaRPr lang="en-US" altLang="en-US" sz="2400" dirty="0"/>
          </a:p>
          <a:p>
            <a:pPr marL="742950" lvl="1" indent="-285750">
              <a:lnSpc>
                <a:spcPct val="110000"/>
              </a:lnSpc>
            </a:pPr>
            <a:r>
              <a:rPr lang="en-US" altLang="en-US" sz="2400" dirty="0"/>
              <a:t>Functional dependency and/or referential integrity violation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CFFE60-0327-6242-A534-D9BF91557766}"/>
              </a:ext>
            </a:extLst>
          </p:cNvPr>
          <p:cNvSpPr/>
          <p:nvPr/>
        </p:nvSpPr>
        <p:spPr>
          <a:xfrm>
            <a:off x="6623758" y="6523037"/>
            <a:ext cx="2520242" cy="3016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pt-PT" altLang="en-US" sz="1600" dirty="0"/>
              <a:t>[Slide </a:t>
            </a:r>
            <a:r>
              <a:rPr lang="pt-PT" altLang="en-US" sz="1600" dirty="0" err="1"/>
              <a:t>by</a:t>
            </a:r>
            <a:r>
              <a:rPr lang="pt-PT" altLang="en-US" sz="1600" dirty="0"/>
              <a:t> Helena Galhardas]</a:t>
            </a:r>
          </a:p>
        </p:txBody>
      </p:sp>
    </p:spTree>
    <p:extLst>
      <p:ext uri="{BB962C8B-B14F-4D97-AF65-F5344CB8AC3E}">
        <p14:creationId xmlns:p14="http://schemas.microsoft.com/office/powerpoint/2010/main" val="1864423608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277E-4F3D-6340-995A-B0DD3EDE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87842-077F-F44C-B09A-C39092FAB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AEF2E-ED9E-AE4E-B93C-3AA16F043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2111"/>
      </p:ext>
    </p:extLst>
  </p:cSld>
  <p:clrMapOvr>
    <a:masterClrMapping/>
  </p:clrMapOvr>
  <p:transition>
    <p:dissolv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FFAE9-2554-3B46-B276-F403BA14FD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Iterative Approach to Synthesize Data Transformation Programs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29BF6-C746-4649-AAE7-C1D4027B58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 Wu and Craig </a:t>
            </a:r>
            <a:r>
              <a:rPr lang="en-US" dirty="0" err="1"/>
              <a:t>Knoblock</a:t>
            </a:r>
            <a:br>
              <a:rPr lang="en-US" dirty="0"/>
            </a:br>
            <a:r>
              <a:rPr lang="en-US" dirty="0"/>
              <a:t>University of Southern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443AF-4D13-AC43-8F10-93B2132A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13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7F2D64-CEAA-1C4E-8DEE-164A3289A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FD51E3-2C93-6548-BA34-C77864C9C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8" r="8126"/>
          <a:stretch/>
        </p:blipFill>
        <p:spPr>
          <a:xfrm>
            <a:off x="190832" y="14981"/>
            <a:ext cx="8953168" cy="67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89227"/>
      </p:ext>
    </p:extLst>
  </p:cSld>
  <p:clrMapOvr>
    <a:masterClrMapping/>
  </p:clrMapOvr>
  <p:transition>
    <p:dissolv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7F2D64-CEAA-1C4E-8DEE-164A3289A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FD51E3-2C93-6548-BA34-C77864C9C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8" t="19803" r="8126" b="40572"/>
          <a:stretch/>
        </p:blipFill>
        <p:spPr>
          <a:xfrm>
            <a:off x="95416" y="333373"/>
            <a:ext cx="8953168" cy="265747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DC9DA9-1931-2F43-AC0D-AB812D58C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73411"/>
            <a:ext cx="8149170" cy="336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70344"/>
      </p:ext>
    </p:extLst>
  </p:cSld>
  <p:clrMapOvr>
    <a:masterClrMapping/>
  </p:clrMapOvr>
  <p:transition>
    <p:dissolv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69DF51-E5EA-F34A-B9DB-32C8DABCD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6E0FAE-D14D-204E-B4E5-13FC26382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4" r="8594"/>
          <a:stretch/>
        </p:blipFill>
        <p:spPr>
          <a:xfrm>
            <a:off x="0" y="-12861"/>
            <a:ext cx="9144000" cy="680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57949"/>
      </p:ext>
    </p:extLst>
  </p:cSld>
  <p:clrMapOvr>
    <a:masterClrMapping/>
  </p:clrMapOvr>
  <p:transition>
    <p:dissolv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E01F66-AB3C-8348-AB0F-8EC498E8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5234C66-0878-F747-8215-741310C3C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7" r="8439"/>
          <a:stretch/>
        </p:blipFill>
        <p:spPr>
          <a:xfrm>
            <a:off x="0" y="-8594"/>
            <a:ext cx="9144000" cy="68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72506"/>
      </p:ext>
    </p:extLst>
  </p:cSld>
  <p:clrMapOvr>
    <a:masterClrMapping/>
  </p:clrMapOvr>
  <p:transition>
    <p:dissolv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6974FB-A3B1-2C44-B885-1DFFC48EC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E2BE5D5-352E-EB43-86D8-8B8EB9DC51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8" r="8594"/>
          <a:stretch/>
        </p:blipFill>
        <p:spPr>
          <a:xfrm>
            <a:off x="0" y="-9686"/>
            <a:ext cx="9144000" cy="688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8854"/>
      </p:ext>
    </p:extLst>
  </p:cSld>
  <p:clrMapOvr>
    <a:masterClrMapping/>
  </p:clrMapOvr>
  <p:transition>
    <p:dissolv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FD3E0-02FC-0F40-B8F0-F09002739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8C6AA0-9E6B-074A-970A-A6A3BD617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9" r="8750"/>
          <a:stretch/>
        </p:blipFill>
        <p:spPr>
          <a:xfrm>
            <a:off x="14286" y="53916"/>
            <a:ext cx="9015413" cy="680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9488"/>
      </p:ext>
    </p:extLst>
  </p:cSld>
  <p:clrMapOvr>
    <a:masterClrMapping/>
  </p:clrMapOvr>
  <p:transition>
    <p:dissolv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882" y="116632"/>
            <a:ext cx="9165882" cy="1138138"/>
          </a:xfrm>
        </p:spPr>
        <p:txBody>
          <a:bodyPr/>
          <a:lstStyle/>
          <a:p>
            <a:pPr algn="ctr"/>
            <a:r>
              <a:rPr lang="en-US" dirty="0"/>
              <a:t>A Data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27584" y="1628800"/>
          <a:ext cx="7865285" cy="415047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31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9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30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7566">
                <a:tc>
                  <a:txBody>
                    <a:bodyPr/>
                    <a:lstStyle/>
                    <a:p>
                      <a:r>
                        <a:rPr lang="en-US" dirty="0"/>
                        <a:t>Accession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Credit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388">
                <a:tc>
                  <a:txBody>
                    <a:bodyPr/>
                    <a:lstStyle/>
                    <a:p>
                      <a:r>
                        <a:rPr lang="en-US" sz="1200" dirty="0"/>
                        <a:t>01.2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Gift of the artist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5.25 in HIGH x 9.375 in WIDE</a:t>
                      </a:r>
                      <a:endParaRPr lang="en-US" sz="1200" dirty="0">
                        <a:effectLst/>
                      </a:endParaRP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Oil on canvas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John Mix Stanley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772">
                <a:tc>
                  <a:txBody>
                    <a:bodyPr/>
                    <a:lstStyle/>
                    <a:p>
                      <a:r>
                        <a:rPr lang="en-US" sz="1200" dirty="0"/>
                        <a:t>05.411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Gift of James L. Edison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 20 in HIGH x 24 in WIDE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Oil on canvas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Mortimer L. Smith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388">
                <a:tc>
                  <a:txBody>
                    <a:bodyPr/>
                    <a:lstStyle/>
                    <a:p>
                      <a:r>
                        <a:rPr lang="en-US" sz="1200" dirty="0"/>
                        <a:t>06.1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Gift of the artist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effectLst/>
                        </a:rPr>
                        <a:t>Image: 20.5 in. HIGH x 17.5 in. WIDE</a:t>
                      </a:r>
                      <a:endParaRPr lang="en-US" sz="1200" dirty="0">
                        <a:effectLst/>
                      </a:endParaRP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Oil on canvas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Theodore Scott </a:t>
                      </a:r>
                      <a:r>
                        <a:rPr lang="en-US" sz="1200" dirty="0" err="1"/>
                        <a:t>Dabo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388">
                <a:tc>
                  <a:txBody>
                    <a:bodyPr/>
                    <a:lstStyle/>
                    <a:p>
                      <a:r>
                        <a:rPr lang="en-US" sz="1200" dirty="0"/>
                        <a:t>06.2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Gift of the artist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9.75 in|16 in HIGH x 13.75 in|19.5 in WIDE</a:t>
                      </a:r>
                      <a:endParaRPr lang="en-US" sz="1200" dirty="0">
                        <a:effectLst/>
                      </a:endParaRP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Oil on canvas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Leon </a:t>
                      </a:r>
                      <a:r>
                        <a:rPr lang="en-US" sz="1200" dirty="0" err="1"/>
                        <a:t>Dabo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566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466">
                <a:tc>
                  <a:txBody>
                    <a:bodyPr/>
                    <a:lstStyle/>
                    <a:p>
                      <a:r>
                        <a:rPr lang="en-US" sz="1200" dirty="0"/>
                        <a:t>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Gift of the artist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u="none" strike="noStrike" kern="1200" baseline="0" dirty="0"/>
                        <a:t>12 in|14 in HIGH x 16 in|18 in WIDE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Oil on canvas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Gari</a:t>
                      </a:r>
                      <a:r>
                        <a:rPr lang="en-US" sz="1200" dirty="0"/>
                        <a:t> Melchers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347864" y="1484784"/>
            <a:ext cx="2448272" cy="4752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2177-5F02-E548-B629-98353CE56FA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64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by Example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99592" y="1628800"/>
          <a:ext cx="7255934" cy="43187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00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4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7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Raw</a:t>
                      </a:r>
                      <a:r>
                        <a:rPr lang="en-US" baseline="0" dirty="0"/>
                        <a:t> Value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  <a:r>
                        <a:rPr lang="en-US" baseline="0" dirty="0"/>
                        <a:t> Value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568">
                <a:tc>
                  <a:txBody>
                    <a:bodyPr/>
                    <a:lstStyle/>
                    <a:p>
                      <a:r>
                        <a:rPr lang="en-US" dirty="0"/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>
                          <a:effectLst/>
                        </a:rPr>
                        <a:t>5.25 in HIGH x 9.375 in WIDE</a:t>
                      </a:r>
                      <a:endParaRPr lang="en-US" sz="1800" dirty="0">
                        <a:effectLst/>
                      </a:endParaRP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568">
                <a:tc>
                  <a:txBody>
                    <a:bodyPr/>
                    <a:lstStyle/>
                    <a:p>
                      <a:r>
                        <a:rPr lang="en-US" dirty="0"/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 20 in HIGH x 24 in WIDE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739">
                <a:tc>
                  <a:txBody>
                    <a:bodyPr/>
                    <a:lstStyle/>
                    <a:p>
                      <a:r>
                        <a:rPr lang="en-US" dirty="0"/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effectLst/>
                        </a:rPr>
                        <a:t>Image: 20.5 in. HIGH x 17.5 in. WIDE</a:t>
                      </a:r>
                      <a:endParaRPr lang="en-US" sz="1800" dirty="0">
                        <a:effectLst/>
                      </a:endParaRP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2739">
                <a:tc>
                  <a:txBody>
                    <a:bodyPr/>
                    <a:lstStyle/>
                    <a:p>
                      <a:r>
                        <a:rPr lang="en-US" dirty="0"/>
                        <a:t>R4</a:t>
                      </a:r>
                    </a:p>
                  </a:txBody>
                  <a:tcPr>
                    <a:lnL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>
                          <a:effectLst/>
                        </a:rPr>
                        <a:t>9.75 in|16 in HIGH x 13.75 in|19.5 in WIDE</a:t>
                      </a:r>
                      <a:endParaRPr lang="en-US" sz="1800" dirty="0">
                        <a:effectLst/>
                      </a:endParaRP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7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5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R5</a:t>
                      </a:r>
                    </a:p>
                  </a:txBody>
                  <a:tcPr>
                    <a:lnL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12 in|14 in HIGH x 16 in|18 in WIDE</a:t>
                      </a:r>
                      <a:endParaRPr lang="en-US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Freeform 6"/>
          <p:cNvSpPr/>
          <p:nvPr/>
        </p:nvSpPr>
        <p:spPr>
          <a:xfrm rot="5400000">
            <a:off x="4208401" y="1160885"/>
            <a:ext cx="790703" cy="7696199"/>
          </a:xfrm>
          <a:custGeom>
            <a:avLst/>
            <a:gdLst>
              <a:gd name="connsiteX0" fmla="*/ 120385 w 913106"/>
              <a:gd name="connsiteY0" fmla="*/ 0 h 4619593"/>
              <a:gd name="connsiteX1" fmla="*/ 120385 w 913106"/>
              <a:gd name="connsiteY1" fmla="*/ 0 h 4619593"/>
              <a:gd name="connsiteX2" fmla="*/ 265291 w 913106"/>
              <a:gd name="connsiteY2" fmla="*/ 8523 h 4619593"/>
              <a:gd name="connsiteX3" fmla="*/ 333482 w 913106"/>
              <a:gd name="connsiteY3" fmla="*/ 17046 h 4619593"/>
              <a:gd name="connsiteX4" fmla="*/ 648866 w 913106"/>
              <a:gd name="connsiteY4" fmla="*/ 25570 h 4619593"/>
              <a:gd name="connsiteX5" fmla="*/ 614770 w 913106"/>
              <a:gd name="connsiteY5" fmla="*/ 144895 h 4619593"/>
              <a:gd name="connsiteX6" fmla="*/ 606246 w 913106"/>
              <a:gd name="connsiteY6" fmla="*/ 170465 h 4619593"/>
              <a:gd name="connsiteX7" fmla="*/ 572151 w 913106"/>
              <a:gd name="connsiteY7" fmla="*/ 221604 h 4619593"/>
              <a:gd name="connsiteX8" fmla="*/ 623294 w 913106"/>
              <a:gd name="connsiteY8" fmla="*/ 349452 h 4619593"/>
              <a:gd name="connsiteX9" fmla="*/ 657389 w 913106"/>
              <a:gd name="connsiteY9" fmla="*/ 426161 h 4619593"/>
              <a:gd name="connsiteX10" fmla="*/ 708533 w 913106"/>
              <a:gd name="connsiteY10" fmla="*/ 511394 h 4619593"/>
              <a:gd name="connsiteX11" fmla="*/ 717057 w 913106"/>
              <a:gd name="connsiteY11" fmla="*/ 536963 h 4619593"/>
              <a:gd name="connsiteX12" fmla="*/ 742628 w 913106"/>
              <a:gd name="connsiteY12" fmla="*/ 554010 h 4619593"/>
              <a:gd name="connsiteX13" fmla="*/ 734104 w 913106"/>
              <a:gd name="connsiteY13" fmla="*/ 596626 h 4619593"/>
              <a:gd name="connsiteX14" fmla="*/ 708533 w 913106"/>
              <a:gd name="connsiteY14" fmla="*/ 656288 h 4619593"/>
              <a:gd name="connsiteX15" fmla="*/ 665913 w 913106"/>
              <a:gd name="connsiteY15" fmla="*/ 775614 h 4619593"/>
              <a:gd name="connsiteX16" fmla="*/ 640342 w 913106"/>
              <a:gd name="connsiteY16" fmla="*/ 826753 h 4619593"/>
              <a:gd name="connsiteX17" fmla="*/ 648866 w 913106"/>
              <a:gd name="connsiteY17" fmla="*/ 852323 h 4619593"/>
              <a:gd name="connsiteX18" fmla="*/ 640342 w 913106"/>
              <a:gd name="connsiteY18" fmla="*/ 877892 h 4619593"/>
              <a:gd name="connsiteX19" fmla="*/ 657389 w 913106"/>
              <a:gd name="connsiteY19" fmla="*/ 920508 h 4619593"/>
              <a:gd name="connsiteX20" fmla="*/ 665913 w 913106"/>
              <a:gd name="connsiteY20" fmla="*/ 997217 h 4619593"/>
              <a:gd name="connsiteX21" fmla="*/ 708533 w 913106"/>
              <a:gd name="connsiteY21" fmla="*/ 1116543 h 4619593"/>
              <a:gd name="connsiteX22" fmla="*/ 717057 w 913106"/>
              <a:gd name="connsiteY22" fmla="*/ 1142112 h 4619593"/>
              <a:gd name="connsiteX23" fmla="*/ 708533 w 913106"/>
              <a:gd name="connsiteY23" fmla="*/ 1167682 h 4619593"/>
              <a:gd name="connsiteX24" fmla="*/ 700009 w 913106"/>
              <a:gd name="connsiteY24" fmla="*/ 1210298 h 4619593"/>
              <a:gd name="connsiteX25" fmla="*/ 665913 w 913106"/>
              <a:gd name="connsiteY25" fmla="*/ 1252914 h 4619593"/>
              <a:gd name="connsiteX26" fmla="*/ 631818 w 913106"/>
              <a:gd name="connsiteY26" fmla="*/ 1363716 h 4619593"/>
              <a:gd name="connsiteX27" fmla="*/ 614770 w 913106"/>
              <a:gd name="connsiteY27" fmla="*/ 1389286 h 4619593"/>
              <a:gd name="connsiteX28" fmla="*/ 606246 w 913106"/>
              <a:gd name="connsiteY28" fmla="*/ 1423379 h 4619593"/>
              <a:gd name="connsiteX29" fmla="*/ 631818 w 913106"/>
              <a:gd name="connsiteY29" fmla="*/ 1525657 h 4619593"/>
              <a:gd name="connsiteX30" fmla="*/ 665913 w 913106"/>
              <a:gd name="connsiteY30" fmla="*/ 1644982 h 4619593"/>
              <a:gd name="connsiteX31" fmla="*/ 700009 w 913106"/>
              <a:gd name="connsiteY31" fmla="*/ 1747261 h 4619593"/>
              <a:gd name="connsiteX32" fmla="*/ 597722 w 913106"/>
              <a:gd name="connsiteY32" fmla="*/ 1841017 h 4619593"/>
              <a:gd name="connsiteX33" fmla="*/ 546579 w 913106"/>
              <a:gd name="connsiteY33" fmla="*/ 1883633 h 4619593"/>
              <a:gd name="connsiteX34" fmla="*/ 469864 w 913106"/>
              <a:gd name="connsiteY34" fmla="*/ 1934772 h 4619593"/>
              <a:gd name="connsiteX35" fmla="*/ 495436 w 913106"/>
              <a:gd name="connsiteY35" fmla="*/ 1943295 h 4619593"/>
              <a:gd name="connsiteX36" fmla="*/ 512483 w 913106"/>
              <a:gd name="connsiteY36" fmla="*/ 1985911 h 4619593"/>
              <a:gd name="connsiteX37" fmla="*/ 546579 w 913106"/>
              <a:gd name="connsiteY37" fmla="*/ 2045574 h 4619593"/>
              <a:gd name="connsiteX38" fmla="*/ 597722 w 913106"/>
              <a:gd name="connsiteY38" fmla="*/ 2113760 h 4619593"/>
              <a:gd name="connsiteX39" fmla="*/ 631818 w 913106"/>
              <a:gd name="connsiteY39" fmla="*/ 2190469 h 4619593"/>
              <a:gd name="connsiteX40" fmla="*/ 691485 w 913106"/>
              <a:gd name="connsiteY40" fmla="*/ 2284224 h 4619593"/>
              <a:gd name="connsiteX41" fmla="*/ 734104 w 913106"/>
              <a:gd name="connsiteY41" fmla="*/ 2343887 h 4619593"/>
              <a:gd name="connsiteX42" fmla="*/ 759676 w 913106"/>
              <a:gd name="connsiteY42" fmla="*/ 2395026 h 4619593"/>
              <a:gd name="connsiteX43" fmla="*/ 802296 w 913106"/>
              <a:gd name="connsiteY43" fmla="*/ 2454689 h 4619593"/>
              <a:gd name="connsiteX44" fmla="*/ 827867 w 913106"/>
              <a:gd name="connsiteY44" fmla="*/ 2514351 h 4619593"/>
              <a:gd name="connsiteX45" fmla="*/ 819343 w 913106"/>
              <a:gd name="connsiteY45" fmla="*/ 2599584 h 4619593"/>
              <a:gd name="connsiteX46" fmla="*/ 810819 w 913106"/>
              <a:gd name="connsiteY46" fmla="*/ 2625153 h 4619593"/>
              <a:gd name="connsiteX47" fmla="*/ 802296 w 913106"/>
              <a:gd name="connsiteY47" fmla="*/ 2659246 h 4619593"/>
              <a:gd name="connsiteX48" fmla="*/ 793772 w 913106"/>
              <a:gd name="connsiteY48" fmla="*/ 2744479 h 4619593"/>
              <a:gd name="connsiteX49" fmla="*/ 785248 w 913106"/>
              <a:gd name="connsiteY49" fmla="*/ 2770048 h 4619593"/>
              <a:gd name="connsiteX50" fmla="*/ 759676 w 913106"/>
              <a:gd name="connsiteY50" fmla="*/ 2787095 h 4619593"/>
              <a:gd name="connsiteX51" fmla="*/ 742628 w 913106"/>
              <a:gd name="connsiteY51" fmla="*/ 2812664 h 4619593"/>
              <a:gd name="connsiteX52" fmla="*/ 717057 w 913106"/>
              <a:gd name="connsiteY52" fmla="*/ 2804141 h 4619593"/>
              <a:gd name="connsiteX53" fmla="*/ 708533 w 913106"/>
              <a:gd name="connsiteY53" fmla="*/ 2829711 h 4619593"/>
              <a:gd name="connsiteX54" fmla="*/ 674437 w 913106"/>
              <a:gd name="connsiteY54" fmla="*/ 2880850 h 4619593"/>
              <a:gd name="connsiteX55" fmla="*/ 700009 w 913106"/>
              <a:gd name="connsiteY55" fmla="*/ 2914943 h 4619593"/>
              <a:gd name="connsiteX56" fmla="*/ 734104 w 913106"/>
              <a:gd name="connsiteY56" fmla="*/ 2940513 h 4619593"/>
              <a:gd name="connsiteX57" fmla="*/ 759676 w 913106"/>
              <a:gd name="connsiteY57" fmla="*/ 2983129 h 4619593"/>
              <a:gd name="connsiteX58" fmla="*/ 827867 w 913106"/>
              <a:gd name="connsiteY58" fmla="*/ 3085408 h 4619593"/>
              <a:gd name="connsiteX59" fmla="*/ 913106 w 913106"/>
              <a:gd name="connsiteY59" fmla="*/ 3179163 h 4619593"/>
              <a:gd name="connsiteX60" fmla="*/ 887534 w 913106"/>
              <a:gd name="connsiteY60" fmla="*/ 3247349 h 4619593"/>
              <a:gd name="connsiteX61" fmla="*/ 819343 w 913106"/>
              <a:gd name="connsiteY61" fmla="*/ 3341104 h 4619593"/>
              <a:gd name="connsiteX62" fmla="*/ 802296 w 913106"/>
              <a:gd name="connsiteY62" fmla="*/ 3366674 h 4619593"/>
              <a:gd name="connsiteX63" fmla="*/ 751152 w 913106"/>
              <a:gd name="connsiteY63" fmla="*/ 3409290 h 4619593"/>
              <a:gd name="connsiteX64" fmla="*/ 751152 w 913106"/>
              <a:gd name="connsiteY64" fmla="*/ 3460429 h 4619593"/>
              <a:gd name="connsiteX65" fmla="*/ 785248 w 913106"/>
              <a:gd name="connsiteY65" fmla="*/ 3562708 h 4619593"/>
              <a:gd name="connsiteX66" fmla="*/ 810819 w 913106"/>
              <a:gd name="connsiteY66" fmla="*/ 3647940 h 4619593"/>
              <a:gd name="connsiteX67" fmla="*/ 827867 w 913106"/>
              <a:gd name="connsiteY67" fmla="*/ 3664987 h 4619593"/>
              <a:gd name="connsiteX68" fmla="*/ 776724 w 913106"/>
              <a:gd name="connsiteY68" fmla="*/ 3682033 h 4619593"/>
              <a:gd name="connsiteX69" fmla="*/ 751152 w 913106"/>
              <a:gd name="connsiteY69" fmla="*/ 3707603 h 4619593"/>
              <a:gd name="connsiteX70" fmla="*/ 717057 w 913106"/>
              <a:gd name="connsiteY70" fmla="*/ 3733173 h 4619593"/>
              <a:gd name="connsiteX71" fmla="*/ 700009 w 913106"/>
              <a:gd name="connsiteY71" fmla="*/ 3758742 h 4619593"/>
              <a:gd name="connsiteX72" fmla="*/ 691485 w 913106"/>
              <a:gd name="connsiteY72" fmla="*/ 3792835 h 4619593"/>
              <a:gd name="connsiteX73" fmla="*/ 725581 w 913106"/>
              <a:gd name="connsiteY73" fmla="*/ 3920684 h 4619593"/>
              <a:gd name="connsiteX74" fmla="*/ 742628 w 913106"/>
              <a:gd name="connsiteY74" fmla="*/ 3954776 h 4619593"/>
              <a:gd name="connsiteX75" fmla="*/ 759676 w 913106"/>
              <a:gd name="connsiteY75" fmla="*/ 3980346 h 4619593"/>
              <a:gd name="connsiteX76" fmla="*/ 776724 w 913106"/>
              <a:gd name="connsiteY76" fmla="*/ 4031486 h 4619593"/>
              <a:gd name="connsiteX77" fmla="*/ 785248 w 913106"/>
              <a:gd name="connsiteY77" fmla="*/ 4057055 h 4619593"/>
              <a:gd name="connsiteX78" fmla="*/ 734104 w 913106"/>
              <a:gd name="connsiteY78" fmla="*/ 4099671 h 4619593"/>
              <a:gd name="connsiteX79" fmla="*/ 708533 w 913106"/>
              <a:gd name="connsiteY79" fmla="*/ 4116718 h 4619593"/>
              <a:gd name="connsiteX80" fmla="*/ 665913 w 913106"/>
              <a:gd name="connsiteY80" fmla="*/ 4159334 h 4619593"/>
              <a:gd name="connsiteX81" fmla="*/ 682961 w 913106"/>
              <a:gd name="connsiteY81" fmla="*/ 4184904 h 4619593"/>
              <a:gd name="connsiteX82" fmla="*/ 708533 w 913106"/>
              <a:gd name="connsiteY82" fmla="*/ 4201950 h 4619593"/>
              <a:gd name="connsiteX83" fmla="*/ 725581 w 913106"/>
              <a:gd name="connsiteY83" fmla="*/ 4236043 h 4619593"/>
              <a:gd name="connsiteX84" fmla="*/ 751152 w 913106"/>
              <a:gd name="connsiteY84" fmla="*/ 4321275 h 4619593"/>
              <a:gd name="connsiteX85" fmla="*/ 776724 w 913106"/>
              <a:gd name="connsiteY85" fmla="*/ 4363891 h 4619593"/>
              <a:gd name="connsiteX86" fmla="*/ 793772 w 913106"/>
              <a:gd name="connsiteY86" fmla="*/ 4423554 h 4619593"/>
              <a:gd name="connsiteX87" fmla="*/ 819343 w 913106"/>
              <a:gd name="connsiteY87" fmla="*/ 4440600 h 4619593"/>
              <a:gd name="connsiteX88" fmla="*/ 597722 w 913106"/>
              <a:gd name="connsiteY88" fmla="*/ 4449124 h 4619593"/>
              <a:gd name="connsiteX89" fmla="*/ 589198 w 913106"/>
              <a:gd name="connsiteY89" fmla="*/ 4474693 h 4619593"/>
              <a:gd name="connsiteX90" fmla="*/ 614770 w 913106"/>
              <a:gd name="connsiteY90" fmla="*/ 4491740 h 4619593"/>
              <a:gd name="connsiteX91" fmla="*/ 674437 w 913106"/>
              <a:gd name="connsiteY91" fmla="*/ 4534356 h 4619593"/>
              <a:gd name="connsiteX92" fmla="*/ 700009 w 913106"/>
              <a:gd name="connsiteY92" fmla="*/ 4576972 h 4619593"/>
              <a:gd name="connsiteX93" fmla="*/ 717057 w 913106"/>
              <a:gd name="connsiteY93" fmla="*/ 4602542 h 4619593"/>
              <a:gd name="connsiteX94" fmla="*/ 768200 w 913106"/>
              <a:gd name="connsiteY94" fmla="*/ 4619588 h 4619593"/>
              <a:gd name="connsiteX95" fmla="*/ 145956 w 913106"/>
              <a:gd name="connsiteY95" fmla="*/ 4611065 h 4619593"/>
              <a:gd name="connsiteX96" fmla="*/ 154480 w 913106"/>
              <a:gd name="connsiteY96" fmla="*/ 4534356 h 4619593"/>
              <a:gd name="connsiteX97" fmla="*/ 171528 w 913106"/>
              <a:gd name="connsiteY97" fmla="*/ 4466170 h 4619593"/>
              <a:gd name="connsiteX98" fmla="*/ 145956 w 913106"/>
              <a:gd name="connsiteY98" fmla="*/ 4449124 h 4619593"/>
              <a:gd name="connsiteX99" fmla="*/ 128908 w 913106"/>
              <a:gd name="connsiteY99" fmla="*/ 4432077 h 4619593"/>
              <a:gd name="connsiteX100" fmla="*/ 120385 w 913106"/>
              <a:gd name="connsiteY100" fmla="*/ 4406507 h 4619593"/>
              <a:gd name="connsiteX101" fmla="*/ 52193 w 913106"/>
              <a:gd name="connsiteY101" fmla="*/ 4363891 h 4619593"/>
              <a:gd name="connsiteX102" fmla="*/ 43670 w 913106"/>
              <a:gd name="connsiteY102" fmla="*/ 4338322 h 4619593"/>
              <a:gd name="connsiteX103" fmla="*/ 69241 w 913106"/>
              <a:gd name="connsiteY103" fmla="*/ 4295705 h 4619593"/>
              <a:gd name="connsiteX104" fmla="*/ 94813 w 913106"/>
              <a:gd name="connsiteY104" fmla="*/ 4278659 h 4619593"/>
              <a:gd name="connsiteX105" fmla="*/ 163004 w 913106"/>
              <a:gd name="connsiteY105" fmla="*/ 4227520 h 4619593"/>
              <a:gd name="connsiteX106" fmla="*/ 163004 w 913106"/>
              <a:gd name="connsiteY106" fmla="*/ 4150811 h 4619593"/>
              <a:gd name="connsiteX107" fmla="*/ 103337 w 913106"/>
              <a:gd name="connsiteY107" fmla="*/ 4125241 h 4619593"/>
              <a:gd name="connsiteX108" fmla="*/ 18098 w 913106"/>
              <a:gd name="connsiteY108" fmla="*/ 4082625 h 4619593"/>
              <a:gd name="connsiteX109" fmla="*/ 1050 w 913106"/>
              <a:gd name="connsiteY109" fmla="*/ 4065578 h 4619593"/>
              <a:gd name="connsiteX110" fmla="*/ 43670 w 913106"/>
              <a:gd name="connsiteY110" fmla="*/ 4014439 h 4619593"/>
              <a:gd name="connsiteX111" fmla="*/ 103337 w 913106"/>
              <a:gd name="connsiteY111" fmla="*/ 3980346 h 4619593"/>
              <a:gd name="connsiteX112" fmla="*/ 171528 w 913106"/>
              <a:gd name="connsiteY112" fmla="*/ 3954776 h 4619593"/>
              <a:gd name="connsiteX113" fmla="*/ 197100 w 913106"/>
              <a:gd name="connsiteY113" fmla="*/ 3818405 h 4619593"/>
              <a:gd name="connsiteX114" fmla="*/ 163004 w 913106"/>
              <a:gd name="connsiteY114" fmla="*/ 3750219 h 4619593"/>
              <a:gd name="connsiteX115" fmla="*/ 103337 w 913106"/>
              <a:gd name="connsiteY115" fmla="*/ 3673510 h 4619593"/>
              <a:gd name="connsiteX116" fmla="*/ 94813 w 913106"/>
              <a:gd name="connsiteY116" fmla="*/ 3647940 h 4619593"/>
              <a:gd name="connsiteX117" fmla="*/ 120385 w 913106"/>
              <a:gd name="connsiteY117" fmla="*/ 3605324 h 4619593"/>
              <a:gd name="connsiteX118" fmla="*/ 154480 w 913106"/>
              <a:gd name="connsiteY118" fmla="*/ 3554185 h 4619593"/>
              <a:gd name="connsiteX119" fmla="*/ 188576 w 913106"/>
              <a:gd name="connsiteY119" fmla="*/ 3537138 h 4619593"/>
              <a:gd name="connsiteX120" fmla="*/ 231195 w 913106"/>
              <a:gd name="connsiteY120" fmla="*/ 3511569 h 4619593"/>
              <a:gd name="connsiteX121" fmla="*/ 256767 w 913106"/>
              <a:gd name="connsiteY121" fmla="*/ 3468953 h 4619593"/>
              <a:gd name="connsiteX122" fmla="*/ 265291 w 913106"/>
              <a:gd name="connsiteY122" fmla="*/ 3434860 h 4619593"/>
              <a:gd name="connsiteX123" fmla="*/ 273815 w 913106"/>
              <a:gd name="connsiteY123" fmla="*/ 3409290 h 4619593"/>
              <a:gd name="connsiteX124" fmla="*/ 256767 w 913106"/>
              <a:gd name="connsiteY124" fmla="*/ 3383720 h 4619593"/>
              <a:gd name="connsiteX125" fmla="*/ 231195 w 913106"/>
              <a:gd name="connsiteY125" fmla="*/ 3366674 h 4619593"/>
              <a:gd name="connsiteX126" fmla="*/ 205623 w 913106"/>
              <a:gd name="connsiteY126" fmla="*/ 3341104 h 4619593"/>
              <a:gd name="connsiteX127" fmla="*/ 171528 w 913106"/>
              <a:gd name="connsiteY127" fmla="*/ 3289965 h 4619593"/>
              <a:gd name="connsiteX128" fmla="*/ 94813 w 913106"/>
              <a:gd name="connsiteY128" fmla="*/ 3196209 h 4619593"/>
              <a:gd name="connsiteX129" fmla="*/ 60717 w 913106"/>
              <a:gd name="connsiteY129" fmla="*/ 3153593 h 4619593"/>
              <a:gd name="connsiteX130" fmla="*/ 52193 w 913106"/>
              <a:gd name="connsiteY130" fmla="*/ 3128024 h 4619593"/>
              <a:gd name="connsiteX131" fmla="*/ 35146 w 913106"/>
              <a:gd name="connsiteY131" fmla="*/ 3068361 h 4619593"/>
              <a:gd name="connsiteX132" fmla="*/ 86289 w 913106"/>
              <a:gd name="connsiteY132" fmla="*/ 3008698 h 4619593"/>
              <a:gd name="connsiteX133" fmla="*/ 120385 w 913106"/>
              <a:gd name="connsiteY133" fmla="*/ 2974606 h 4619593"/>
              <a:gd name="connsiteX134" fmla="*/ 171528 w 913106"/>
              <a:gd name="connsiteY134" fmla="*/ 2906420 h 4619593"/>
              <a:gd name="connsiteX135" fmla="*/ 180052 w 913106"/>
              <a:gd name="connsiteY135" fmla="*/ 2880850 h 4619593"/>
              <a:gd name="connsiteX136" fmla="*/ 154480 w 913106"/>
              <a:gd name="connsiteY136" fmla="*/ 2863804 h 4619593"/>
              <a:gd name="connsiteX137" fmla="*/ 77765 w 913106"/>
              <a:gd name="connsiteY137" fmla="*/ 2804141 h 4619593"/>
              <a:gd name="connsiteX138" fmla="*/ 18098 w 913106"/>
              <a:gd name="connsiteY138" fmla="*/ 2693339 h 4619593"/>
              <a:gd name="connsiteX139" fmla="*/ 35146 w 913106"/>
              <a:gd name="connsiteY139" fmla="*/ 2667769 h 4619593"/>
              <a:gd name="connsiteX140" fmla="*/ 111861 w 913106"/>
              <a:gd name="connsiteY140" fmla="*/ 2625153 h 4619593"/>
              <a:gd name="connsiteX141" fmla="*/ 154480 w 913106"/>
              <a:gd name="connsiteY141" fmla="*/ 2582537 h 4619593"/>
              <a:gd name="connsiteX142" fmla="*/ 214147 w 913106"/>
              <a:gd name="connsiteY142" fmla="*/ 2531398 h 4619593"/>
              <a:gd name="connsiteX143" fmla="*/ 222671 w 913106"/>
              <a:gd name="connsiteY143" fmla="*/ 2318317 h 4619593"/>
              <a:gd name="connsiteX144" fmla="*/ 205623 w 913106"/>
              <a:gd name="connsiteY144" fmla="*/ 2267178 h 4619593"/>
              <a:gd name="connsiteX145" fmla="*/ 171528 w 913106"/>
              <a:gd name="connsiteY145" fmla="*/ 2139330 h 4619593"/>
              <a:gd name="connsiteX146" fmla="*/ 154480 w 913106"/>
              <a:gd name="connsiteY146" fmla="*/ 2088190 h 4619593"/>
              <a:gd name="connsiteX147" fmla="*/ 145956 w 913106"/>
              <a:gd name="connsiteY147" fmla="*/ 2062621 h 4619593"/>
              <a:gd name="connsiteX148" fmla="*/ 239719 w 913106"/>
              <a:gd name="connsiteY148" fmla="*/ 1985911 h 4619593"/>
              <a:gd name="connsiteX149" fmla="*/ 256767 w 913106"/>
              <a:gd name="connsiteY149" fmla="*/ 1960342 h 4619593"/>
              <a:gd name="connsiteX150" fmla="*/ 265291 w 913106"/>
              <a:gd name="connsiteY150" fmla="*/ 1934772 h 4619593"/>
              <a:gd name="connsiteX151" fmla="*/ 282338 w 913106"/>
              <a:gd name="connsiteY151" fmla="*/ 1892156 h 4619593"/>
              <a:gd name="connsiteX152" fmla="*/ 290862 w 913106"/>
              <a:gd name="connsiteY152" fmla="*/ 1858063 h 4619593"/>
              <a:gd name="connsiteX153" fmla="*/ 273815 w 913106"/>
              <a:gd name="connsiteY153" fmla="*/ 1789877 h 4619593"/>
              <a:gd name="connsiteX154" fmla="*/ 256767 w 913106"/>
              <a:gd name="connsiteY154" fmla="*/ 1721692 h 4619593"/>
              <a:gd name="connsiteX155" fmla="*/ 239719 w 913106"/>
              <a:gd name="connsiteY155" fmla="*/ 1704645 h 4619593"/>
              <a:gd name="connsiteX156" fmla="*/ 265291 w 913106"/>
              <a:gd name="connsiteY156" fmla="*/ 1627936 h 4619593"/>
              <a:gd name="connsiteX157" fmla="*/ 299386 w 913106"/>
              <a:gd name="connsiteY157" fmla="*/ 1602366 h 4619593"/>
              <a:gd name="connsiteX158" fmla="*/ 316434 w 913106"/>
              <a:gd name="connsiteY158" fmla="*/ 1568273 h 4619593"/>
              <a:gd name="connsiteX159" fmla="*/ 350529 w 913106"/>
              <a:gd name="connsiteY159" fmla="*/ 1517134 h 4619593"/>
              <a:gd name="connsiteX160" fmla="*/ 290862 w 913106"/>
              <a:gd name="connsiteY160" fmla="*/ 1483041 h 4619593"/>
              <a:gd name="connsiteX161" fmla="*/ 222671 w 913106"/>
              <a:gd name="connsiteY161" fmla="*/ 1448948 h 4619593"/>
              <a:gd name="connsiteX162" fmla="*/ 197100 w 913106"/>
              <a:gd name="connsiteY162" fmla="*/ 1414855 h 4619593"/>
              <a:gd name="connsiteX163" fmla="*/ 180052 w 913106"/>
              <a:gd name="connsiteY163" fmla="*/ 1372239 h 4619593"/>
              <a:gd name="connsiteX164" fmla="*/ 154480 w 913106"/>
              <a:gd name="connsiteY164" fmla="*/ 1287007 h 4619593"/>
              <a:gd name="connsiteX165" fmla="*/ 197100 w 913106"/>
              <a:gd name="connsiteY165" fmla="*/ 1227344 h 4619593"/>
              <a:gd name="connsiteX166" fmla="*/ 248243 w 913106"/>
              <a:gd name="connsiteY166" fmla="*/ 1125066 h 4619593"/>
              <a:gd name="connsiteX167" fmla="*/ 265291 w 913106"/>
              <a:gd name="connsiteY167" fmla="*/ 1065403 h 4619593"/>
              <a:gd name="connsiteX168" fmla="*/ 273815 w 913106"/>
              <a:gd name="connsiteY168" fmla="*/ 1005741 h 4619593"/>
              <a:gd name="connsiteX169" fmla="*/ 282338 w 913106"/>
              <a:gd name="connsiteY169" fmla="*/ 963124 h 4619593"/>
              <a:gd name="connsiteX170" fmla="*/ 290862 w 913106"/>
              <a:gd name="connsiteY170" fmla="*/ 843799 h 4619593"/>
              <a:gd name="connsiteX171" fmla="*/ 282338 w 913106"/>
              <a:gd name="connsiteY171" fmla="*/ 818230 h 4619593"/>
              <a:gd name="connsiteX172" fmla="*/ 256767 w 913106"/>
              <a:gd name="connsiteY172" fmla="*/ 801183 h 4619593"/>
              <a:gd name="connsiteX173" fmla="*/ 214147 w 913106"/>
              <a:gd name="connsiteY173" fmla="*/ 724474 h 4619593"/>
              <a:gd name="connsiteX174" fmla="*/ 256767 w 913106"/>
              <a:gd name="connsiteY174" fmla="*/ 698904 h 4619593"/>
              <a:gd name="connsiteX175" fmla="*/ 290862 w 913106"/>
              <a:gd name="connsiteY175" fmla="*/ 673335 h 4619593"/>
              <a:gd name="connsiteX176" fmla="*/ 316434 w 913106"/>
              <a:gd name="connsiteY176" fmla="*/ 664812 h 4619593"/>
              <a:gd name="connsiteX177" fmla="*/ 333482 w 913106"/>
              <a:gd name="connsiteY177" fmla="*/ 630719 h 4619593"/>
              <a:gd name="connsiteX178" fmla="*/ 359053 w 913106"/>
              <a:gd name="connsiteY178" fmla="*/ 588103 h 4619593"/>
              <a:gd name="connsiteX179" fmla="*/ 367577 w 913106"/>
              <a:gd name="connsiteY179" fmla="*/ 536963 h 4619593"/>
              <a:gd name="connsiteX180" fmla="*/ 342006 w 913106"/>
              <a:gd name="connsiteY180" fmla="*/ 528440 h 4619593"/>
              <a:gd name="connsiteX181" fmla="*/ 307910 w 913106"/>
              <a:gd name="connsiteY181" fmla="*/ 519917 h 4619593"/>
              <a:gd name="connsiteX182" fmla="*/ 222671 w 913106"/>
              <a:gd name="connsiteY182" fmla="*/ 485824 h 4619593"/>
              <a:gd name="connsiteX183" fmla="*/ 154480 w 913106"/>
              <a:gd name="connsiteY183" fmla="*/ 417638 h 4619593"/>
              <a:gd name="connsiteX184" fmla="*/ 180052 w 913106"/>
              <a:gd name="connsiteY184" fmla="*/ 357975 h 4619593"/>
              <a:gd name="connsiteX185" fmla="*/ 222671 w 913106"/>
              <a:gd name="connsiteY185" fmla="*/ 315359 h 4619593"/>
              <a:gd name="connsiteX186" fmla="*/ 273815 w 913106"/>
              <a:gd name="connsiteY186" fmla="*/ 247174 h 4619593"/>
              <a:gd name="connsiteX187" fmla="*/ 282338 w 913106"/>
              <a:gd name="connsiteY187" fmla="*/ 221604 h 4619593"/>
              <a:gd name="connsiteX188" fmla="*/ 256767 w 913106"/>
              <a:gd name="connsiteY188" fmla="*/ 204557 h 4619593"/>
              <a:gd name="connsiteX189" fmla="*/ 197100 w 913106"/>
              <a:gd name="connsiteY189" fmla="*/ 170465 h 4619593"/>
              <a:gd name="connsiteX190" fmla="*/ 180052 w 913106"/>
              <a:gd name="connsiteY190" fmla="*/ 76709 h 4619593"/>
              <a:gd name="connsiteX191" fmla="*/ 163004 w 913106"/>
              <a:gd name="connsiteY191" fmla="*/ 25570 h 4619593"/>
              <a:gd name="connsiteX192" fmla="*/ 120385 w 913106"/>
              <a:gd name="connsiteY192" fmla="*/ 0 h 461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913106" h="4619593">
                <a:moveTo>
                  <a:pt x="120385" y="0"/>
                </a:moveTo>
                <a:lnTo>
                  <a:pt x="120385" y="0"/>
                </a:lnTo>
                <a:cubicBezTo>
                  <a:pt x="168687" y="2841"/>
                  <a:pt x="217060" y="4665"/>
                  <a:pt x="265291" y="8523"/>
                </a:cubicBezTo>
                <a:cubicBezTo>
                  <a:pt x="288125" y="10350"/>
                  <a:pt x="310597" y="16029"/>
                  <a:pt x="333482" y="17046"/>
                </a:cubicBezTo>
                <a:cubicBezTo>
                  <a:pt x="438545" y="21715"/>
                  <a:pt x="543738" y="22729"/>
                  <a:pt x="648866" y="25570"/>
                </a:cubicBezTo>
                <a:cubicBezTo>
                  <a:pt x="635056" y="94616"/>
                  <a:pt x="644924" y="54442"/>
                  <a:pt x="614770" y="144895"/>
                </a:cubicBezTo>
                <a:cubicBezTo>
                  <a:pt x="611929" y="153418"/>
                  <a:pt x="611230" y="162990"/>
                  <a:pt x="606246" y="170465"/>
                </a:cubicBezTo>
                <a:lnTo>
                  <a:pt x="572151" y="221604"/>
                </a:lnTo>
                <a:cubicBezTo>
                  <a:pt x="591234" y="278854"/>
                  <a:pt x="581821" y="252689"/>
                  <a:pt x="623294" y="349452"/>
                </a:cubicBezTo>
                <a:cubicBezTo>
                  <a:pt x="634317" y="375171"/>
                  <a:pt x="648540" y="399616"/>
                  <a:pt x="657389" y="426161"/>
                </a:cubicBezTo>
                <a:cubicBezTo>
                  <a:pt x="679520" y="492548"/>
                  <a:pt x="661731" y="464596"/>
                  <a:pt x="708533" y="511394"/>
                </a:cubicBezTo>
                <a:cubicBezTo>
                  <a:pt x="711374" y="519917"/>
                  <a:pt x="711444" y="529948"/>
                  <a:pt x="717057" y="536963"/>
                </a:cubicBezTo>
                <a:cubicBezTo>
                  <a:pt x="723457" y="544962"/>
                  <a:pt x="739814" y="544160"/>
                  <a:pt x="742628" y="554010"/>
                </a:cubicBezTo>
                <a:cubicBezTo>
                  <a:pt x="746608" y="567939"/>
                  <a:pt x="737618" y="582572"/>
                  <a:pt x="734104" y="596626"/>
                </a:cubicBezTo>
                <a:cubicBezTo>
                  <a:pt x="723520" y="638960"/>
                  <a:pt x="726831" y="607497"/>
                  <a:pt x="708533" y="656288"/>
                </a:cubicBezTo>
                <a:cubicBezTo>
                  <a:pt x="686978" y="713764"/>
                  <a:pt x="719013" y="695969"/>
                  <a:pt x="665913" y="775614"/>
                </a:cubicBezTo>
                <a:cubicBezTo>
                  <a:pt x="643882" y="808658"/>
                  <a:pt x="652106" y="791465"/>
                  <a:pt x="640342" y="826753"/>
                </a:cubicBezTo>
                <a:cubicBezTo>
                  <a:pt x="643183" y="835276"/>
                  <a:pt x="648866" y="843339"/>
                  <a:pt x="648866" y="852323"/>
                </a:cubicBezTo>
                <a:cubicBezTo>
                  <a:pt x="648866" y="861307"/>
                  <a:pt x="639228" y="868977"/>
                  <a:pt x="640342" y="877892"/>
                </a:cubicBezTo>
                <a:cubicBezTo>
                  <a:pt x="642240" y="893074"/>
                  <a:pt x="651707" y="906303"/>
                  <a:pt x="657389" y="920508"/>
                </a:cubicBezTo>
                <a:cubicBezTo>
                  <a:pt x="660230" y="946078"/>
                  <a:pt x="661171" y="971931"/>
                  <a:pt x="665913" y="997217"/>
                </a:cubicBezTo>
                <a:cubicBezTo>
                  <a:pt x="675924" y="1050605"/>
                  <a:pt x="688393" y="1066198"/>
                  <a:pt x="708533" y="1116543"/>
                </a:cubicBezTo>
                <a:cubicBezTo>
                  <a:pt x="711870" y="1124884"/>
                  <a:pt x="714216" y="1133589"/>
                  <a:pt x="717057" y="1142112"/>
                </a:cubicBezTo>
                <a:cubicBezTo>
                  <a:pt x="714216" y="1150635"/>
                  <a:pt x="710712" y="1158966"/>
                  <a:pt x="708533" y="1167682"/>
                </a:cubicBezTo>
                <a:cubicBezTo>
                  <a:pt x="705019" y="1181736"/>
                  <a:pt x="706488" y="1197341"/>
                  <a:pt x="700009" y="1210298"/>
                </a:cubicBezTo>
                <a:cubicBezTo>
                  <a:pt x="691873" y="1226569"/>
                  <a:pt x="677278" y="1238709"/>
                  <a:pt x="665913" y="1252914"/>
                </a:cubicBezTo>
                <a:cubicBezTo>
                  <a:pt x="660218" y="1272845"/>
                  <a:pt x="641257" y="1342481"/>
                  <a:pt x="631818" y="1363716"/>
                </a:cubicBezTo>
                <a:cubicBezTo>
                  <a:pt x="627657" y="1373077"/>
                  <a:pt x="620453" y="1380763"/>
                  <a:pt x="614770" y="1389286"/>
                </a:cubicBezTo>
                <a:cubicBezTo>
                  <a:pt x="611929" y="1400650"/>
                  <a:pt x="606246" y="1411665"/>
                  <a:pt x="606246" y="1423379"/>
                </a:cubicBezTo>
                <a:cubicBezTo>
                  <a:pt x="606246" y="1461202"/>
                  <a:pt x="621239" y="1490397"/>
                  <a:pt x="631818" y="1525657"/>
                </a:cubicBezTo>
                <a:cubicBezTo>
                  <a:pt x="643705" y="1565279"/>
                  <a:pt x="655879" y="1604850"/>
                  <a:pt x="665913" y="1644982"/>
                </a:cubicBezTo>
                <a:cubicBezTo>
                  <a:pt x="686043" y="1725495"/>
                  <a:pt x="672483" y="1692213"/>
                  <a:pt x="700009" y="1747261"/>
                </a:cubicBezTo>
                <a:cubicBezTo>
                  <a:pt x="678114" y="1812942"/>
                  <a:pt x="703697" y="1752711"/>
                  <a:pt x="597722" y="1841017"/>
                </a:cubicBezTo>
                <a:cubicBezTo>
                  <a:pt x="580674" y="1855222"/>
                  <a:pt x="564474" y="1870511"/>
                  <a:pt x="546579" y="1883633"/>
                </a:cubicBezTo>
                <a:cubicBezTo>
                  <a:pt x="521795" y="1901806"/>
                  <a:pt x="469864" y="1934772"/>
                  <a:pt x="469864" y="1934772"/>
                </a:cubicBezTo>
                <a:cubicBezTo>
                  <a:pt x="478388" y="1937613"/>
                  <a:pt x="489684" y="1936393"/>
                  <a:pt x="495436" y="1943295"/>
                </a:cubicBezTo>
                <a:cubicBezTo>
                  <a:pt x="505231" y="1955048"/>
                  <a:pt x="505640" y="1972227"/>
                  <a:pt x="512483" y="1985911"/>
                </a:cubicBezTo>
                <a:cubicBezTo>
                  <a:pt x="522727" y="2006399"/>
                  <a:pt x="533872" y="2026515"/>
                  <a:pt x="546579" y="2045574"/>
                </a:cubicBezTo>
                <a:cubicBezTo>
                  <a:pt x="562340" y="2069213"/>
                  <a:pt x="583316" y="2089272"/>
                  <a:pt x="597722" y="2113760"/>
                </a:cubicBezTo>
                <a:cubicBezTo>
                  <a:pt x="611910" y="2137878"/>
                  <a:pt x="618332" y="2165951"/>
                  <a:pt x="631818" y="2190469"/>
                </a:cubicBezTo>
                <a:cubicBezTo>
                  <a:pt x="649671" y="2222927"/>
                  <a:pt x="670936" y="2253402"/>
                  <a:pt x="691485" y="2284224"/>
                </a:cubicBezTo>
                <a:cubicBezTo>
                  <a:pt x="705043" y="2304559"/>
                  <a:pt x="721294" y="2323072"/>
                  <a:pt x="734104" y="2343887"/>
                </a:cubicBezTo>
                <a:cubicBezTo>
                  <a:pt x="744093" y="2360118"/>
                  <a:pt x="749687" y="2378795"/>
                  <a:pt x="759676" y="2395026"/>
                </a:cubicBezTo>
                <a:cubicBezTo>
                  <a:pt x="772486" y="2415841"/>
                  <a:pt x="789174" y="2434070"/>
                  <a:pt x="802296" y="2454689"/>
                </a:cubicBezTo>
                <a:cubicBezTo>
                  <a:pt x="817040" y="2477856"/>
                  <a:pt x="819794" y="2490136"/>
                  <a:pt x="827867" y="2514351"/>
                </a:cubicBezTo>
                <a:cubicBezTo>
                  <a:pt x="825026" y="2542762"/>
                  <a:pt x="823685" y="2571363"/>
                  <a:pt x="819343" y="2599584"/>
                </a:cubicBezTo>
                <a:cubicBezTo>
                  <a:pt x="817977" y="2608464"/>
                  <a:pt x="813287" y="2616515"/>
                  <a:pt x="810819" y="2625153"/>
                </a:cubicBezTo>
                <a:cubicBezTo>
                  <a:pt x="807601" y="2636416"/>
                  <a:pt x="805137" y="2647882"/>
                  <a:pt x="802296" y="2659246"/>
                </a:cubicBezTo>
                <a:cubicBezTo>
                  <a:pt x="799455" y="2687657"/>
                  <a:pt x="798114" y="2716258"/>
                  <a:pt x="793772" y="2744479"/>
                </a:cubicBezTo>
                <a:cubicBezTo>
                  <a:pt x="792406" y="2753359"/>
                  <a:pt x="790861" y="2763033"/>
                  <a:pt x="785248" y="2770048"/>
                </a:cubicBezTo>
                <a:cubicBezTo>
                  <a:pt x="778848" y="2778047"/>
                  <a:pt x="768200" y="2781413"/>
                  <a:pt x="759676" y="2787095"/>
                </a:cubicBezTo>
                <a:cubicBezTo>
                  <a:pt x="753993" y="2795618"/>
                  <a:pt x="752139" y="2808860"/>
                  <a:pt x="742628" y="2812664"/>
                </a:cubicBezTo>
                <a:cubicBezTo>
                  <a:pt x="734286" y="2816001"/>
                  <a:pt x="725093" y="2800123"/>
                  <a:pt x="717057" y="2804141"/>
                </a:cubicBezTo>
                <a:cubicBezTo>
                  <a:pt x="709021" y="2808159"/>
                  <a:pt x="712897" y="2821857"/>
                  <a:pt x="708533" y="2829711"/>
                </a:cubicBezTo>
                <a:cubicBezTo>
                  <a:pt x="698583" y="2847620"/>
                  <a:pt x="674437" y="2880850"/>
                  <a:pt x="674437" y="2880850"/>
                </a:cubicBezTo>
                <a:cubicBezTo>
                  <a:pt x="682961" y="2892214"/>
                  <a:pt x="689964" y="2904898"/>
                  <a:pt x="700009" y="2914943"/>
                </a:cubicBezTo>
                <a:cubicBezTo>
                  <a:pt x="710054" y="2924988"/>
                  <a:pt x="724749" y="2929822"/>
                  <a:pt x="734104" y="2940513"/>
                </a:cubicBezTo>
                <a:cubicBezTo>
                  <a:pt x="745014" y="2952980"/>
                  <a:pt x="750676" y="2969221"/>
                  <a:pt x="759676" y="2983129"/>
                </a:cubicBezTo>
                <a:cubicBezTo>
                  <a:pt x="781937" y="3017530"/>
                  <a:pt x="801199" y="3054298"/>
                  <a:pt x="827867" y="3085408"/>
                </a:cubicBezTo>
                <a:cubicBezTo>
                  <a:pt x="889470" y="3157273"/>
                  <a:pt x="860487" y="3126549"/>
                  <a:pt x="913106" y="3179163"/>
                </a:cubicBezTo>
                <a:cubicBezTo>
                  <a:pt x="904582" y="3201892"/>
                  <a:pt x="898391" y="3225638"/>
                  <a:pt x="887534" y="3247349"/>
                </a:cubicBezTo>
                <a:cubicBezTo>
                  <a:pt x="869883" y="3282648"/>
                  <a:pt x="842675" y="3309996"/>
                  <a:pt x="819343" y="3341104"/>
                </a:cubicBezTo>
                <a:cubicBezTo>
                  <a:pt x="813196" y="3349299"/>
                  <a:pt x="808854" y="3358805"/>
                  <a:pt x="802296" y="3366674"/>
                </a:cubicBezTo>
                <a:cubicBezTo>
                  <a:pt x="781786" y="3391284"/>
                  <a:pt x="776296" y="3392530"/>
                  <a:pt x="751152" y="3409290"/>
                </a:cubicBezTo>
                <a:cubicBezTo>
                  <a:pt x="737513" y="3450202"/>
                  <a:pt x="742060" y="3419518"/>
                  <a:pt x="751152" y="3460429"/>
                </a:cubicBezTo>
                <a:cubicBezTo>
                  <a:pt x="769804" y="3544357"/>
                  <a:pt x="744233" y="3480685"/>
                  <a:pt x="785248" y="3562708"/>
                </a:cubicBezTo>
                <a:cubicBezTo>
                  <a:pt x="791872" y="3595823"/>
                  <a:pt x="793568" y="3617752"/>
                  <a:pt x="810819" y="3647940"/>
                </a:cubicBezTo>
                <a:cubicBezTo>
                  <a:pt x="814806" y="3654917"/>
                  <a:pt x="822184" y="3659305"/>
                  <a:pt x="827867" y="3664987"/>
                </a:cubicBezTo>
                <a:cubicBezTo>
                  <a:pt x="810819" y="3670669"/>
                  <a:pt x="789431" y="3669327"/>
                  <a:pt x="776724" y="3682033"/>
                </a:cubicBezTo>
                <a:cubicBezTo>
                  <a:pt x="768200" y="3690556"/>
                  <a:pt x="760305" y="3699758"/>
                  <a:pt x="751152" y="3707603"/>
                </a:cubicBezTo>
                <a:cubicBezTo>
                  <a:pt x="740366" y="3716848"/>
                  <a:pt x="727103" y="3723128"/>
                  <a:pt x="717057" y="3733173"/>
                </a:cubicBezTo>
                <a:cubicBezTo>
                  <a:pt x="709813" y="3740416"/>
                  <a:pt x="705692" y="3750219"/>
                  <a:pt x="700009" y="3758742"/>
                </a:cubicBezTo>
                <a:cubicBezTo>
                  <a:pt x="697168" y="3770106"/>
                  <a:pt x="691485" y="3781121"/>
                  <a:pt x="691485" y="3792835"/>
                </a:cubicBezTo>
                <a:cubicBezTo>
                  <a:pt x="691485" y="3840634"/>
                  <a:pt x="707403" y="3877059"/>
                  <a:pt x="725581" y="3920684"/>
                </a:cubicBezTo>
                <a:cubicBezTo>
                  <a:pt x="730468" y="3932412"/>
                  <a:pt x="736324" y="3943745"/>
                  <a:pt x="742628" y="3954776"/>
                </a:cubicBezTo>
                <a:cubicBezTo>
                  <a:pt x="747711" y="3963670"/>
                  <a:pt x="755515" y="3970985"/>
                  <a:pt x="759676" y="3980346"/>
                </a:cubicBezTo>
                <a:cubicBezTo>
                  <a:pt x="766974" y="3996766"/>
                  <a:pt x="771041" y="4014439"/>
                  <a:pt x="776724" y="4031486"/>
                </a:cubicBezTo>
                <a:lnTo>
                  <a:pt x="785248" y="4057055"/>
                </a:lnTo>
                <a:cubicBezTo>
                  <a:pt x="768200" y="4071260"/>
                  <a:pt x="751621" y="4086048"/>
                  <a:pt x="734104" y="4099671"/>
                </a:cubicBezTo>
                <a:cubicBezTo>
                  <a:pt x="726018" y="4105960"/>
                  <a:pt x="716243" y="4109972"/>
                  <a:pt x="708533" y="4116718"/>
                </a:cubicBezTo>
                <a:cubicBezTo>
                  <a:pt x="693413" y="4129947"/>
                  <a:pt x="665913" y="4159334"/>
                  <a:pt x="665913" y="4159334"/>
                </a:cubicBezTo>
                <a:cubicBezTo>
                  <a:pt x="671596" y="4167857"/>
                  <a:pt x="675717" y="4177661"/>
                  <a:pt x="682961" y="4184904"/>
                </a:cubicBezTo>
                <a:cubicBezTo>
                  <a:pt x="690205" y="4192147"/>
                  <a:pt x="701974" y="4194081"/>
                  <a:pt x="708533" y="4201950"/>
                </a:cubicBezTo>
                <a:cubicBezTo>
                  <a:pt x="716668" y="4211711"/>
                  <a:pt x="719898" y="4224679"/>
                  <a:pt x="725581" y="4236043"/>
                </a:cubicBezTo>
                <a:cubicBezTo>
                  <a:pt x="732451" y="4263523"/>
                  <a:pt x="739620" y="4295907"/>
                  <a:pt x="751152" y="4321275"/>
                </a:cubicBezTo>
                <a:cubicBezTo>
                  <a:pt x="758008" y="4336356"/>
                  <a:pt x="768200" y="4349686"/>
                  <a:pt x="776724" y="4363891"/>
                </a:cubicBezTo>
                <a:cubicBezTo>
                  <a:pt x="777281" y="4366119"/>
                  <a:pt x="789325" y="4417996"/>
                  <a:pt x="793772" y="4423554"/>
                </a:cubicBezTo>
                <a:cubicBezTo>
                  <a:pt x="800172" y="4431553"/>
                  <a:pt x="810819" y="4434918"/>
                  <a:pt x="819343" y="4440600"/>
                </a:cubicBezTo>
                <a:cubicBezTo>
                  <a:pt x="745469" y="4443441"/>
                  <a:pt x="670852" y="4438291"/>
                  <a:pt x="597722" y="4449124"/>
                </a:cubicBezTo>
                <a:cubicBezTo>
                  <a:pt x="588835" y="4450441"/>
                  <a:pt x="585861" y="4466352"/>
                  <a:pt x="589198" y="4474693"/>
                </a:cubicBezTo>
                <a:cubicBezTo>
                  <a:pt x="593003" y="4484205"/>
                  <a:pt x="606083" y="4486311"/>
                  <a:pt x="614770" y="4491740"/>
                </a:cubicBezTo>
                <a:cubicBezTo>
                  <a:pt x="667582" y="4524745"/>
                  <a:pt x="644073" y="4503993"/>
                  <a:pt x="674437" y="4534356"/>
                </a:cubicBezTo>
                <a:cubicBezTo>
                  <a:pt x="689240" y="4578760"/>
                  <a:pt x="673265" y="4543544"/>
                  <a:pt x="700009" y="4576972"/>
                </a:cubicBezTo>
                <a:cubicBezTo>
                  <a:pt x="706409" y="4584971"/>
                  <a:pt x="708370" y="4597113"/>
                  <a:pt x="717057" y="4602542"/>
                </a:cubicBezTo>
                <a:cubicBezTo>
                  <a:pt x="732296" y="4612065"/>
                  <a:pt x="786168" y="4619834"/>
                  <a:pt x="768200" y="4619588"/>
                </a:cubicBezTo>
                <a:lnTo>
                  <a:pt x="145956" y="4611065"/>
                </a:lnTo>
                <a:cubicBezTo>
                  <a:pt x="165845" y="4551402"/>
                  <a:pt x="168687" y="4576972"/>
                  <a:pt x="154480" y="4534356"/>
                </a:cubicBezTo>
                <a:cubicBezTo>
                  <a:pt x="159243" y="4520067"/>
                  <a:pt x="174693" y="4477246"/>
                  <a:pt x="171528" y="4466170"/>
                </a:cubicBezTo>
                <a:cubicBezTo>
                  <a:pt x="168713" y="4456320"/>
                  <a:pt x="153956" y="4455523"/>
                  <a:pt x="145956" y="4449124"/>
                </a:cubicBezTo>
                <a:cubicBezTo>
                  <a:pt x="139681" y="4444104"/>
                  <a:pt x="134591" y="4437759"/>
                  <a:pt x="128908" y="4432077"/>
                </a:cubicBezTo>
                <a:cubicBezTo>
                  <a:pt x="126067" y="4423554"/>
                  <a:pt x="126137" y="4413409"/>
                  <a:pt x="120385" y="4406507"/>
                </a:cubicBezTo>
                <a:cubicBezTo>
                  <a:pt x="104580" y="4387542"/>
                  <a:pt x="73543" y="4374565"/>
                  <a:pt x="52193" y="4363891"/>
                </a:cubicBezTo>
                <a:cubicBezTo>
                  <a:pt x="49352" y="4355368"/>
                  <a:pt x="43670" y="4347306"/>
                  <a:pt x="43670" y="4338322"/>
                </a:cubicBezTo>
                <a:cubicBezTo>
                  <a:pt x="43670" y="4319211"/>
                  <a:pt x="55737" y="4306508"/>
                  <a:pt x="69241" y="4295705"/>
                </a:cubicBezTo>
                <a:cubicBezTo>
                  <a:pt x="77241" y="4289306"/>
                  <a:pt x="87035" y="4285326"/>
                  <a:pt x="94813" y="4278659"/>
                </a:cubicBezTo>
                <a:cubicBezTo>
                  <a:pt x="155127" y="4226965"/>
                  <a:pt x="100907" y="4258565"/>
                  <a:pt x="163004" y="4227520"/>
                </a:cubicBezTo>
                <a:cubicBezTo>
                  <a:pt x="169208" y="4202705"/>
                  <a:pt x="181040" y="4176059"/>
                  <a:pt x="163004" y="4150811"/>
                </a:cubicBezTo>
                <a:cubicBezTo>
                  <a:pt x="154007" y="4138217"/>
                  <a:pt x="117533" y="4131793"/>
                  <a:pt x="103337" y="4125241"/>
                </a:cubicBezTo>
                <a:cubicBezTo>
                  <a:pt x="74494" y="4111930"/>
                  <a:pt x="18098" y="4082625"/>
                  <a:pt x="18098" y="4082625"/>
                </a:cubicBezTo>
                <a:cubicBezTo>
                  <a:pt x="12415" y="4076943"/>
                  <a:pt x="2371" y="4073505"/>
                  <a:pt x="1050" y="4065578"/>
                </a:cubicBezTo>
                <a:cubicBezTo>
                  <a:pt x="-5361" y="4027118"/>
                  <a:pt x="18641" y="4028090"/>
                  <a:pt x="43670" y="4014439"/>
                </a:cubicBezTo>
                <a:cubicBezTo>
                  <a:pt x="63780" y="4003471"/>
                  <a:pt x="82848" y="3990590"/>
                  <a:pt x="103337" y="3980346"/>
                </a:cubicBezTo>
                <a:cubicBezTo>
                  <a:pt x="123715" y="3970158"/>
                  <a:pt x="149401" y="3962152"/>
                  <a:pt x="171528" y="3954776"/>
                </a:cubicBezTo>
                <a:cubicBezTo>
                  <a:pt x="194132" y="3864369"/>
                  <a:pt x="185670" y="3909838"/>
                  <a:pt x="197100" y="3818405"/>
                </a:cubicBezTo>
                <a:cubicBezTo>
                  <a:pt x="184135" y="3766548"/>
                  <a:pt x="196812" y="3798512"/>
                  <a:pt x="163004" y="3750219"/>
                </a:cubicBezTo>
                <a:cubicBezTo>
                  <a:pt x="115424" y="3682254"/>
                  <a:pt x="147395" y="3717566"/>
                  <a:pt x="103337" y="3673510"/>
                </a:cubicBezTo>
                <a:cubicBezTo>
                  <a:pt x="100496" y="3664987"/>
                  <a:pt x="94813" y="3656924"/>
                  <a:pt x="94813" y="3647940"/>
                </a:cubicBezTo>
                <a:cubicBezTo>
                  <a:pt x="94813" y="3620781"/>
                  <a:pt x="106882" y="3623327"/>
                  <a:pt x="120385" y="3605324"/>
                </a:cubicBezTo>
                <a:cubicBezTo>
                  <a:pt x="132678" y="3588934"/>
                  <a:pt x="139993" y="3568671"/>
                  <a:pt x="154480" y="3554185"/>
                </a:cubicBezTo>
                <a:cubicBezTo>
                  <a:pt x="163465" y="3545200"/>
                  <a:pt x="177468" y="3543309"/>
                  <a:pt x="188576" y="3537138"/>
                </a:cubicBezTo>
                <a:cubicBezTo>
                  <a:pt x="203058" y="3529093"/>
                  <a:pt x="216989" y="3520092"/>
                  <a:pt x="231195" y="3511569"/>
                </a:cubicBezTo>
                <a:cubicBezTo>
                  <a:pt x="239719" y="3497364"/>
                  <a:pt x="250038" y="3484091"/>
                  <a:pt x="256767" y="3468953"/>
                </a:cubicBezTo>
                <a:cubicBezTo>
                  <a:pt x="261525" y="3458249"/>
                  <a:pt x="262073" y="3446123"/>
                  <a:pt x="265291" y="3434860"/>
                </a:cubicBezTo>
                <a:cubicBezTo>
                  <a:pt x="267759" y="3426221"/>
                  <a:pt x="270974" y="3417813"/>
                  <a:pt x="273815" y="3409290"/>
                </a:cubicBezTo>
                <a:cubicBezTo>
                  <a:pt x="268132" y="3400767"/>
                  <a:pt x="264011" y="3390963"/>
                  <a:pt x="256767" y="3383720"/>
                </a:cubicBezTo>
                <a:cubicBezTo>
                  <a:pt x="249523" y="3376477"/>
                  <a:pt x="239065" y="3373232"/>
                  <a:pt x="231195" y="3366674"/>
                </a:cubicBezTo>
                <a:cubicBezTo>
                  <a:pt x="221934" y="3358957"/>
                  <a:pt x="214147" y="3349627"/>
                  <a:pt x="205623" y="3341104"/>
                </a:cubicBezTo>
                <a:cubicBezTo>
                  <a:pt x="191125" y="3297611"/>
                  <a:pt x="206355" y="3330593"/>
                  <a:pt x="171528" y="3289965"/>
                </a:cubicBezTo>
                <a:cubicBezTo>
                  <a:pt x="145247" y="3259307"/>
                  <a:pt x="120278" y="3227548"/>
                  <a:pt x="94813" y="3196209"/>
                </a:cubicBezTo>
                <a:cubicBezTo>
                  <a:pt x="83340" y="3182090"/>
                  <a:pt x="60717" y="3153593"/>
                  <a:pt x="60717" y="3153593"/>
                </a:cubicBezTo>
                <a:cubicBezTo>
                  <a:pt x="57876" y="3145070"/>
                  <a:pt x="54661" y="3136662"/>
                  <a:pt x="52193" y="3128024"/>
                </a:cubicBezTo>
                <a:cubicBezTo>
                  <a:pt x="30785" y="3053100"/>
                  <a:pt x="55586" y="3129675"/>
                  <a:pt x="35146" y="3068361"/>
                </a:cubicBezTo>
                <a:cubicBezTo>
                  <a:pt x="86239" y="3034302"/>
                  <a:pt x="36464" y="3072753"/>
                  <a:pt x="86289" y="3008698"/>
                </a:cubicBezTo>
                <a:cubicBezTo>
                  <a:pt x="96157" y="2996012"/>
                  <a:pt x="110517" y="2987292"/>
                  <a:pt x="120385" y="2974606"/>
                </a:cubicBezTo>
                <a:cubicBezTo>
                  <a:pt x="194523" y="2879292"/>
                  <a:pt x="103415" y="2974525"/>
                  <a:pt x="171528" y="2906420"/>
                </a:cubicBezTo>
                <a:cubicBezTo>
                  <a:pt x="174369" y="2897897"/>
                  <a:pt x="183389" y="2889192"/>
                  <a:pt x="180052" y="2880850"/>
                </a:cubicBezTo>
                <a:cubicBezTo>
                  <a:pt x="176247" y="2871339"/>
                  <a:pt x="162350" y="2870362"/>
                  <a:pt x="154480" y="2863804"/>
                </a:cubicBezTo>
                <a:cubicBezTo>
                  <a:pt x="74352" y="2797037"/>
                  <a:pt x="207040" y="2890318"/>
                  <a:pt x="77765" y="2804141"/>
                </a:cubicBezTo>
                <a:cubicBezTo>
                  <a:pt x="21999" y="2711205"/>
                  <a:pt x="37100" y="2750341"/>
                  <a:pt x="18098" y="2693339"/>
                </a:cubicBezTo>
                <a:cubicBezTo>
                  <a:pt x="23781" y="2684816"/>
                  <a:pt x="27436" y="2674514"/>
                  <a:pt x="35146" y="2667769"/>
                </a:cubicBezTo>
                <a:cubicBezTo>
                  <a:pt x="71217" y="2636209"/>
                  <a:pt x="76741" y="2636860"/>
                  <a:pt x="111861" y="2625153"/>
                </a:cubicBezTo>
                <a:cubicBezTo>
                  <a:pt x="126067" y="2610948"/>
                  <a:pt x="138407" y="2594590"/>
                  <a:pt x="154480" y="2582537"/>
                </a:cubicBezTo>
                <a:cubicBezTo>
                  <a:pt x="198220" y="2549736"/>
                  <a:pt x="178531" y="2567013"/>
                  <a:pt x="214147" y="2531398"/>
                </a:cubicBezTo>
                <a:cubicBezTo>
                  <a:pt x="216988" y="2460371"/>
                  <a:pt x="224963" y="2389364"/>
                  <a:pt x="222671" y="2318317"/>
                </a:cubicBezTo>
                <a:cubicBezTo>
                  <a:pt x="222092" y="2300358"/>
                  <a:pt x="209521" y="2284719"/>
                  <a:pt x="205623" y="2267178"/>
                </a:cubicBezTo>
                <a:cubicBezTo>
                  <a:pt x="177525" y="2140747"/>
                  <a:pt x="210526" y="2197820"/>
                  <a:pt x="171528" y="2139330"/>
                </a:cubicBezTo>
                <a:lnTo>
                  <a:pt x="154480" y="2088190"/>
                </a:lnTo>
                <a:lnTo>
                  <a:pt x="145956" y="2062621"/>
                </a:lnTo>
                <a:cubicBezTo>
                  <a:pt x="175957" y="2040122"/>
                  <a:pt x="214350" y="2016351"/>
                  <a:pt x="239719" y="1985911"/>
                </a:cubicBezTo>
                <a:cubicBezTo>
                  <a:pt x="246277" y="1978042"/>
                  <a:pt x="251084" y="1968865"/>
                  <a:pt x="256767" y="1960342"/>
                </a:cubicBezTo>
                <a:cubicBezTo>
                  <a:pt x="259608" y="1951819"/>
                  <a:pt x="262136" y="1943184"/>
                  <a:pt x="265291" y="1934772"/>
                </a:cubicBezTo>
                <a:cubicBezTo>
                  <a:pt x="270663" y="1920447"/>
                  <a:pt x="277500" y="1906670"/>
                  <a:pt x="282338" y="1892156"/>
                </a:cubicBezTo>
                <a:cubicBezTo>
                  <a:pt x="286043" y="1881043"/>
                  <a:pt x="288021" y="1869427"/>
                  <a:pt x="290862" y="1858063"/>
                </a:cubicBezTo>
                <a:cubicBezTo>
                  <a:pt x="274565" y="1809177"/>
                  <a:pt x="289245" y="1856738"/>
                  <a:pt x="273815" y="1789877"/>
                </a:cubicBezTo>
                <a:cubicBezTo>
                  <a:pt x="268547" y="1767049"/>
                  <a:pt x="273334" y="1738258"/>
                  <a:pt x="256767" y="1721692"/>
                </a:cubicBezTo>
                <a:lnTo>
                  <a:pt x="239719" y="1704645"/>
                </a:lnTo>
                <a:cubicBezTo>
                  <a:pt x="244786" y="1684378"/>
                  <a:pt x="253254" y="1643984"/>
                  <a:pt x="265291" y="1627936"/>
                </a:cubicBezTo>
                <a:cubicBezTo>
                  <a:pt x="273815" y="1616571"/>
                  <a:pt x="288021" y="1610889"/>
                  <a:pt x="299386" y="1602366"/>
                </a:cubicBezTo>
                <a:cubicBezTo>
                  <a:pt x="305069" y="1591002"/>
                  <a:pt x="309048" y="1578612"/>
                  <a:pt x="316434" y="1568273"/>
                </a:cubicBezTo>
                <a:cubicBezTo>
                  <a:pt x="356339" y="1512412"/>
                  <a:pt x="332247" y="1571983"/>
                  <a:pt x="350529" y="1517134"/>
                </a:cubicBezTo>
                <a:cubicBezTo>
                  <a:pt x="323105" y="1498853"/>
                  <a:pt x="323304" y="1497459"/>
                  <a:pt x="290862" y="1483041"/>
                </a:cubicBezTo>
                <a:cubicBezTo>
                  <a:pt x="228304" y="1455239"/>
                  <a:pt x="267956" y="1479136"/>
                  <a:pt x="222671" y="1448948"/>
                </a:cubicBezTo>
                <a:cubicBezTo>
                  <a:pt x="214147" y="1437584"/>
                  <a:pt x="203999" y="1427273"/>
                  <a:pt x="197100" y="1414855"/>
                </a:cubicBezTo>
                <a:cubicBezTo>
                  <a:pt x="189669" y="1401481"/>
                  <a:pt x="185281" y="1386617"/>
                  <a:pt x="180052" y="1372239"/>
                </a:cubicBezTo>
                <a:cubicBezTo>
                  <a:pt x="163450" y="1326587"/>
                  <a:pt x="164657" y="1327710"/>
                  <a:pt x="154480" y="1287007"/>
                </a:cubicBezTo>
                <a:cubicBezTo>
                  <a:pt x="177777" y="1217120"/>
                  <a:pt x="139315" y="1319792"/>
                  <a:pt x="197100" y="1227344"/>
                </a:cubicBezTo>
                <a:cubicBezTo>
                  <a:pt x="217303" y="1195021"/>
                  <a:pt x="237771" y="1161717"/>
                  <a:pt x="248243" y="1125066"/>
                </a:cubicBezTo>
                <a:cubicBezTo>
                  <a:pt x="253926" y="1105178"/>
                  <a:pt x="260957" y="1085627"/>
                  <a:pt x="265291" y="1065403"/>
                </a:cubicBezTo>
                <a:cubicBezTo>
                  <a:pt x="269501" y="1045760"/>
                  <a:pt x="270512" y="1025557"/>
                  <a:pt x="273815" y="1005741"/>
                </a:cubicBezTo>
                <a:cubicBezTo>
                  <a:pt x="276197" y="991451"/>
                  <a:pt x="279497" y="977330"/>
                  <a:pt x="282338" y="963124"/>
                </a:cubicBezTo>
                <a:cubicBezTo>
                  <a:pt x="285179" y="923349"/>
                  <a:pt x="290862" y="883675"/>
                  <a:pt x="290862" y="843799"/>
                </a:cubicBezTo>
                <a:cubicBezTo>
                  <a:pt x="290862" y="834815"/>
                  <a:pt x="287951" y="825245"/>
                  <a:pt x="282338" y="818230"/>
                </a:cubicBezTo>
                <a:cubicBezTo>
                  <a:pt x="275938" y="810231"/>
                  <a:pt x="265291" y="806865"/>
                  <a:pt x="256767" y="801183"/>
                </a:cubicBezTo>
                <a:cubicBezTo>
                  <a:pt x="217687" y="742569"/>
                  <a:pt x="229150" y="769480"/>
                  <a:pt x="214147" y="724474"/>
                </a:cubicBezTo>
                <a:cubicBezTo>
                  <a:pt x="228354" y="715951"/>
                  <a:pt x="242982" y="708093"/>
                  <a:pt x="256767" y="698904"/>
                </a:cubicBezTo>
                <a:cubicBezTo>
                  <a:pt x="268587" y="691025"/>
                  <a:pt x="278528" y="680383"/>
                  <a:pt x="290862" y="673335"/>
                </a:cubicBezTo>
                <a:cubicBezTo>
                  <a:pt x="298663" y="668878"/>
                  <a:pt x="307910" y="667653"/>
                  <a:pt x="316434" y="664812"/>
                </a:cubicBezTo>
                <a:cubicBezTo>
                  <a:pt x="322117" y="653448"/>
                  <a:pt x="327311" y="641826"/>
                  <a:pt x="333482" y="630719"/>
                </a:cubicBezTo>
                <a:cubicBezTo>
                  <a:pt x="341528" y="616238"/>
                  <a:pt x="353391" y="603672"/>
                  <a:pt x="359053" y="588103"/>
                </a:cubicBezTo>
                <a:cubicBezTo>
                  <a:pt x="364959" y="571862"/>
                  <a:pt x="364736" y="554010"/>
                  <a:pt x="367577" y="536963"/>
                </a:cubicBezTo>
                <a:cubicBezTo>
                  <a:pt x="359053" y="534122"/>
                  <a:pt x="350645" y="530908"/>
                  <a:pt x="342006" y="528440"/>
                </a:cubicBezTo>
                <a:cubicBezTo>
                  <a:pt x="330742" y="525222"/>
                  <a:pt x="318615" y="524675"/>
                  <a:pt x="307910" y="519917"/>
                </a:cubicBezTo>
                <a:cubicBezTo>
                  <a:pt x="217839" y="479888"/>
                  <a:pt x="312169" y="503722"/>
                  <a:pt x="222671" y="485824"/>
                </a:cubicBezTo>
                <a:cubicBezTo>
                  <a:pt x="199941" y="463095"/>
                  <a:pt x="144314" y="448133"/>
                  <a:pt x="154480" y="417638"/>
                </a:cubicBezTo>
                <a:cubicBezTo>
                  <a:pt x="160816" y="398632"/>
                  <a:pt x="167763" y="373774"/>
                  <a:pt x="180052" y="357975"/>
                </a:cubicBezTo>
                <a:cubicBezTo>
                  <a:pt x="192387" y="342117"/>
                  <a:pt x="210616" y="331430"/>
                  <a:pt x="222671" y="315359"/>
                </a:cubicBezTo>
                <a:lnTo>
                  <a:pt x="273815" y="247174"/>
                </a:lnTo>
                <a:cubicBezTo>
                  <a:pt x="276656" y="238651"/>
                  <a:pt x="285675" y="229946"/>
                  <a:pt x="282338" y="221604"/>
                </a:cubicBezTo>
                <a:cubicBezTo>
                  <a:pt x="278533" y="212093"/>
                  <a:pt x="265662" y="209639"/>
                  <a:pt x="256767" y="204557"/>
                </a:cubicBezTo>
                <a:cubicBezTo>
                  <a:pt x="181052" y="161295"/>
                  <a:pt x="259410" y="212001"/>
                  <a:pt x="197100" y="170465"/>
                </a:cubicBezTo>
                <a:cubicBezTo>
                  <a:pt x="173771" y="100482"/>
                  <a:pt x="208968" y="211638"/>
                  <a:pt x="180052" y="76709"/>
                </a:cubicBezTo>
                <a:cubicBezTo>
                  <a:pt x="176287" y="59139"/>
                  <a:pt x="168687" y="42616"/>
                  <a:pt x="163004" y="25570"/>
                </a:cubicBezTo>
                <a:cubicBezTo>
                  <a:pt x="153582" y="-2695"/>
                  <a:pt x="127488" y="4262"/>
                  <a:pt x="12038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66876" y="4769170"/>
            <a:ext cx="46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5508" y="4366068"/>
            <a:ext cx="355611" cy="10382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2177-5F02-E548-B629-98353CE56FA0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311900" y="2070100"/>
            <a:ext cx="71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9.375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486400" y="2724028"/>
          <a:ext cx="2370667" cy="33123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0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5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7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7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56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5484052" y="2732161"/>
          <a:ext cx="2370667" cy="33123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0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5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7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73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56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5484052" y="2729064"/>
          <a:ext cx="2370667" cy="33123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0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5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7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739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56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943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>
            <a:extLst>
              <a:ext uri="{FF2B5EF4-FFF2-40B4-BE49-F238E27FC236}">
                <a16:creationId xmlns:a16="http://schemas.microsoft.com/office/drawing/2014/main" id="{CC68E8BC-FCC2-604E-9938-A37E811472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304800"/>
            <a:ext cx="8497888" cy="609600"/>
          </a:xfrm>
        </p:spPr>
        <p:txBody>
          <a:bodyPr>
            <a:normAutofit fontScale="90000"/>
          </a:bodyPr>
          <a:lstStyle/>
          <a:p>
            <a:r>
              <a:rPr lang="en-US" altLang="en-US" sz="4100"/>
              <a:t>Why is Data Quality Important?</a:t>
            </a:r>
            <a:endParaRPr lang="en-US" altLang="en-US"/>
          </a:p>
        </p:txBody>
      </p:sp>
      <p:sp>
        <p:nvSpPr>
          <p:cNvPr id="491523" name="Rectangle 3">
            <a:extLst>
              <a:ext uri="{FF2B5EF4-FFF2-40B4-BE49-F238E27FC236}">
                <a16:creationId xmlns:a16="http://schemas.microsoft.com/office/drawing/2014/main" id="{970EC31D-9D69-1049-8763-0F4B0EFD93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412875"/>
            <a:ext cx="8763000" cy="48006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600"/>
              <a:t>Activity of converting source data into  target data without errors, duplicates, and inconsistencies, i.e., </a:t>
            </a:r>
          </a:p>
          <a:p>
            <a:pPr>
              <a:buFont typeface="Wingdings" pitchFamily="2" charset="2"/>
              <a:buNone/>
            </a:pPr>
            <a:r>
              <a:rPr lang="en-US" altLang="en-US" sz="2600"/>
              <a:t>		</a:t>
            </a:r>
            <a:r>
              <a:rPr lang="en-US" altLang="en-US">
                <a:solidFill>
                  <a:schemeClr val="accent1"/>
                </a:solidFill>
              </a:rPr>
              <a:t>Cleaning and Transforming to get…</a:t>
            </a:r>
            <a:endParaRPr lang="pt-PT" altLang="en-US">
              <a:solidFill>
                <a:schemeClr val="accent1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pt-PT" altLang="en-US"/>
              <a:t>	           	</a:t>
            </a:r>
            <a:r>
              <a:rPr lang="pt-PT" altLang="en-US" b="1">
                <a:solidFill>
                  <a:srgbClr val="FFFF00"/>
                </a:solidFill>
              </a:rPr>
              <a:t> </a:t>
            </a:r>
            <a:r>
              <a:rPr lang="pt-PT" altLang="en-US" b="1">
                <a:solidFill>
                  <a:schemeClr val="tx2"/>
                </a:solidFill>
              </a:rPr>
              <a:t>High-quality data!</a:t>
            </a:r>
            <a:endParaRPr lang="en-US" altLang="en-US">
              <a:solidFill>
                <a:schemeClr val="tx2"/>
              </a:solidFill>
            </a:endParaRPr>
          </a:p>
          <a:p>
            <a:pPr marL="742950" lvl="1" indent="-285750">
              <a:lnSpc>
                <a:spcPct val="110000"/>
              </a:lnSpc>
              <a:buFont typeface="Wingdings" pitchFamily="2" charset="2"/>
              <a:buNone/>
            </a:pPr>
            <a:endParaRPr lang="en-US" altLang="en-US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en-US"/>
              <a:t>No quality data, </a:t>
            </a:r>
            <a:r>
              <a:rPr lang="en-US" altLang="en-US">
                <a:solidFill>
                  <a:srgbClr val="FF0000"/>
                </a:solidFill>
              </a:rPr>
              <a:t>no quality decisions</a:t>
            </a:r>
            <a:r>
              <a:rPr lang="en-US" altLang="en-US"/>
              <a:t>!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altLang="en-US" sz="2200"/>
              <a:t>Quality decisions must be based on good quality data (e.g., duplicate or missing data may cause incorrect or even misleading statistics)</a:t>
            </a:r>
          </a:p>
          <a:p>
            <a:pPr marL="742950" lvl="1" indent="-285750">
              <a:lnSpc>
                <a:spcPct val="110000"/>
              </a:lnSpc>
            </a:pPr>
            <a:endParaRPr lang="en-US" altLang="en-US" sz="2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C5D12B-BAB0-1846-B874-C15D89D04E11}"/>
              </a:ext>
            </a:extLst>
          </p:cNvPr>
          <p:cNvSpPr/>
          <p:nvPr/>
        </p:nvSpPr>
        <p:spPr>
          <a:xfrm>
            <a:off x="6623758" y="6523037"/>
            <a:ext cx="2520242" cy="3016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pt-PT" altLang="en-US" sz="1600" dirty="0"/>
              <a:t>[Slide </a:t>
            </a:r>
            <a:r>
              <a:rPr lang="pt-PT" altLang="en-US" sz="1600" dirty="0" err="1"/>
              <a:t>by</a:t>
            </a:r>
            <a:r>
              <a:rPr lang="pt-PT" altLang="en-US" sz="1600" dirty="0"/>
              <a:t> Helena Galhardas]</a:t>
            </a:r>
          </a:p>
        </p:txBody>
      </p:sp>
    </p:spTree>
    <p:extLst>
      <p:ext uri="{BB962C8B-B14F-4D97-AF65-F5344CB8AC3E}">
        <p14:creationId xmlns:p14="http://schemas.microsoft.com/office/powerpoint/2010/main" val="3793199359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2149790" y="196334"/>
            <a:ext cx="47761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/>
              <a:t>System Architecture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160" y="1042853"/>
            <a:ext cx="5580455" cy="581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65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pic>
        <p:nvPicPr>
          <p:cNvPr id="4" name="Content Placeholder 3" descr="featur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710" b="-17710"/>
          <a:stretch>
            <a:fillRect/>
          </a:stretch>
        </p:blipFill>
        <p:spPr>
          <a:xfrm>
            <a:off x="457200" y="995051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6352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rogr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75" r="-12975"/>
          <a:stretch>
            <a:fillRect/>
          </a:stretch>
        </p:blipFill>
        <p:spPr>
          <a:xfrm>
            <a:off x="914400" y="1366008"/>
            <a:ext cx="8229600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882" y="116632"/>
            <a:ext cx="9165882" cy="1138138"/>
          </a:xfrm>
        </p:spPr>
        <p:txBody>
          <a:bodyPr/>
          <a:lstStyle/>
          <a:p>
            <a:pPr algn="ctr"/>
            <a:r>
              <a:rPr lang="en-US" dirty="0"/>
              <a:t>Transformation Program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735" y="2645919"/>
            <a:ext cx="17133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BNK: </a:t>
            </a:r>
            <a:r>
              <a:rPr lang="en-US" altLang="zh-CN" sz="1600" dirty="0" err="1"/>
              <a:t>blankspace</a:t>
            </a:r>
            <a:endParaRPr lang="en-US" altLang="zh-CN" sz="1600" dirty="0"/>
          </a:p>
          <a:p>
            <a:r>
              <a:rPr lang="en-US" sz="1600" dirty="0"/>
              <a:t>NUM[0-9]+: 98</a:t>
            </a:r>
          </a:p>
          <a:p>
            <a:r>
              <a:rPr lang="en-US" sz="1600" dirty="0"/>
              <a:t>UWRD[A-Z]: I</a:t>
            </a:r>
          </a:p>
          <a:p>
            <a:r>
              <a:rPr lang="en-US" sz="1600" dirty="0"/>
              <a:t>LWRD[a-z]: mage</a:t>
            </a:r>
          </a:p>
          <a:p>
            <a:r>
              <a:rPr lang="en-US" sz="1600" dirty="0"/>
              <a:t>WORD[a-</a:t>
            </a:r>
            <a:r>
              <a:rPr lang="en-US" sz="1600" dirty="0" err="1"/>
              <a:t>zA</a:t>
            </a:r>
            <a:r>
              <a:rPr lang="en-US" sz="1600" dirty="0"/>
              <a:t>-Z]</a:t>
            </a:r>
          </a:p>
          <a:p>
            <a:r>
              <a:rPr lang="en-US" sz="1600" dirty="0"/>
              <a:t>START:</a:t>
            </a:r>
          </a:p>
          <a:p>
            <a:r>
              <a:rPr lang="en-US" sz="1600" dirty="0"/>
              <a:t>END:</a:t>
            </a:r>
          </a:p>
        </p:txBody>
      </p:sp>
      <p:sp>
        <p:nvSpPr>
          <p:cNvPr id="8" name="Rectangle 7"/>
          <p:cNvSpPr/>
          <p:nvPr/>
        </p:nvSpPr>
        <p:spPr>
          <a:xfrm>
            <a:off x="608781" y="6203783"/>
            <a:ext cx="5870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dirty="0" err="1"/>
              <a:t>Example</a:t>
            </a:r>
            <a:r>
              <a:rPr lang="de-DE" dirty="0"/>
              <a:t>: 9.75 in|16 in HIGH x 13.75 in|19.5 in WIDE </a:t>
            </a:r>
            <a:r>
              <a:rPr lang="de-DE" dirty="0">
                <a:sym typeface="Wingdings"/>
              </a:rPr>
              <a:t> 19.5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25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095"/>
            <a:ext cx="9144000" cy="113813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Creating Hypothesis 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64" y="1082563"/>
            <a:ext cx="8517632" cy="4525963"/>
          </a:xfrm>
        </p:spPr>
        <p:txBody>
          <a:bodyPr>
            <a:normAutofit/>
          </a:bodyPr>
          <a:lstStyle/>
          <a:p>
            <a:r>
              <a:rPr lang="en-US" dirty="0"/>
              <a:t>Segmenting the Outputs ( n!</a:t>
            </a:r>
            <a:r>
              <a:rPr lang="en-US" baseline="30000" dirty="0"/>
              <a:t>  </a:t>
            </a:r>
            <a:r>
              <a:rPr lang="en-US" dirty="0"/>
              <a:t>traces)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 Hypothesis Space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0" y="1705234"/>
            <a:ext cx="4726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5.25 in HIGH x 9.375 in WIDE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643041" y="2277023"/>
            <a:ext cx="1080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9.375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668446" y="2323632"/>
            <a:ext cx="914400" cy="4320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707904" y="1777242"/>
            <a:ext cx="864096" cy="4320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31132" y="5389919"/>
            <a:ext cx="22757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StartPostion</a:t>
            </a:r>
            <a:endParaRPr lang="en-US" sz="1400" b="1" dirty="0"/>
          </a:p>
          <a:p>
            <a:r>
              <a:rPr lang="en-US" sz="1400" dirty="0"/>
              <a:t>1. 15</a:t>
            </a:r>
          </a:p>
          <a:p>
            <a:r>
              <a:rPr lang="en-US" sz="1400" dirty="0"/>
              <a:t>2. (BNK, NUM, 1)</a:t>
            </a:r>
          </a:p>
          <a:p>
            <a:r>
              <a:rPr lang="en-US" sz="1400" dirty="0"/>
              <a:t>3. (BNK,9,-1)</a:t>
            </a:r>
          </a:p>
          <a:p>
            <a:r>
              <a:rPr lang="en-US" sz="1400" dirty="0"/>
              <a:t>4. </a:t>
            </a:r>
            <a:r>
              <a:rPr lang="en-US" sz="1400"/>
              <a:t>(LWRD BNK, NUM ’</a:t>
            </a:r>
            <a:r>
              <a:rPr lang="en-US" sz="1400" dirty="0"/>
              <a:t>.’,1)</a:t>
            </a:r>
          </a:p>
          <a:p>
            <a:r>
              <a:rPr lang="en-US" sz="1400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6756" y="5406930"/>
            <a:ext cx="29127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Substring</a:t>
            </a:r>
          </a:p>
          <a:p>
            <a:endParaRPr lang="en-US" sz="1400" b="1" dirty="0"/>
          </a:p>
          <a:p>
            <a:r>
              <a:rPr lang="en-US" sz="1400" dirty="0"/>
              <a:t>1.subString(</a:t>
            </a:r>
            <a:r>
              <a:rPr lang="en-US" sz="1400" dirty="0" err="1"/>
              <a:t>starPosition</a:t>
            </a:r>
            <a:r>
              <a:rPr lang="en-US" sz="1400" dirty="0"/>
              <a:t>, </a:t>
            </a:r>
            <a:r>
              <a:rPr lang="en-US" sz="1400" dirty="0" err="1"/>
              <a:t>endPosition</a:t>
            </a:r>
            <a:r>
              <a:rPr lang="en-US" sz="1400" dirty="0"/>
              <a:t>)</a:t>
            </a:r>
          </a:p>
          <a:p>
            <a:r>
              <a:rPr lang="en-US" sz="1400" dirty="0"/>
              <a:t>2. Constant String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827584" y="1705234"/>
            <a:ext cx="5112568" cy="10801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9592" y="1705234"/>
            <a:ext cx="3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9197" y="225168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2177-5F02-E548-B629-98353CE56FA0}" type="slidenum">
              <a:rPr lang="en-US" smtClean="0"/>
              <a:t>63</a:t>
            </a:fld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46667" y="425030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1977" y="3750724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9.375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836362" y="3806051"/>
            <a:ext cx="216024" cy="4320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064965" y="3806045"/>
            <a:ext cx="216024" cy="4320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1285095" y="3806051"/>
            <a:ext cx="357418" cy="4320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38" name="Straight Connector 37"/>
          <p:cNvCxnSpPr>
            <a:stCxn id="8" idx="2"/>
            <a:endCxn id="7" idx="0"/>
          </p:cNvCxnSpPr>
          <p:nvPr/>
        </p:nvCxnSpPr>
        <p:spPr>
          <a:xfrm flipH="1">
            <a:off x="4125646" y="2209290"/>
            <a:ext cx="14306" cy="1143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64375" y="3048244"/>
            <a:ext cx="1080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9.375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836382" y="3120252"/>
            <a:ext cx="216024" cy="4320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1052406" y="3120252"/>
            <a:ext cx="72008" cy="4320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1124414" y="3120252"/>
            <a:ext cx="576064" cy="4320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49" name="Left Brace 48"/>
          <p:cNvSpPr/>
          <p:nvPr/>
        </p:nvSpPr>
        <p:spPr>
          <a:xfrm rot="16200000">
            <a:off x="4042837" y="2434164"/>
            <a:ext cx="169329" cy="93979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581400" y="2895581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Constant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94731" y="2074333"/>
            <a:ext cx="543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1st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0129" y="306493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2nd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7064" y="378460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3nd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122333" y="3843867"/>
            <a:ext cx="3228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O(N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baseline="30000" dirty="0"/>
              <a:t> </a:t>
            </a:r>
            <a:r>
              <a:rPr lang="en-US" dirty="0"/>
              <a:t> unique substrings</a:t>
            </a:r>
            <a:endParaRPr lang="en-US" baseline="30000" dirty="0"/>
          </a:p>
        </p:txBody>
      </p:sp>
      <p:sp>
        <p:nvSpPr>
          <p:cNvPr id="55" name="Cloud 54"/>
          <p:cNvSpPr/>
          <p:nvPr/>
        </p:nvSpPr>
        <p:spPr>
          <a:xfrm>
            <a:off x="4787000" y="3683009"/>
            <a:ext cx="3733799" cy="914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05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1138138"/>
          </a:xfrm>
        </p:spPr>
        <p:txBody>
          <a:bodyPr/>
          <a:lstStyle/>
          <a:p>
            <a:pPr algn="ctr"/>
            <a:r>
              <a:rPr lang="en-US" dirty="0"/>
              <a:t>Generating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programs from Hypothesis Space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Generate and then verify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Select values for non-terminals based on a partial order</a:t>
            </a:r>
          </a:p>
          <a:p>
            <a:pPr marL="1257300" lvl="2" indent="-457200">
              <a:buFont typeface="Arial"/>
              <a:buChar char="•"/>
            </a:pPr>
            <a:r>
              <a:rPr lang="en-US" dirty="0"/>
              <a:t>Number of the Segments</a:t>
            </a:r>
          </a:p>
          <a:p>
            <a:pPr marL="1257300" lvl="2" indent="-457200">
              <a:buFont typeface="Arial"/>
              <a:buChar char="•"/>
            </a:pPr>
            <a:r>
              <a:rPr lang="en-US" dirty="0"/>
              <a:t>Length of the context</a:t>
            </a:r>
          </a:p>
          <a:p>
            <a:pPr marL="1257300" lvl="2" indent="-457200">
              <a:buFont typeface="Arial"/>
              <a:buChar char="•"/>
            </a:pPr>
            <a:r>
              <a:rPr lang="en-US" dirty="0"/>
              <a:t>Token class or actual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2177-5F02-E548-B629-98353CE56FA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6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650"/>
            <a:ext cx="8686800" cy="1138138"/>
          </a:xfrm>
        </p:spPr>
        <p:txBody>
          <a:bodyPr/>
          <a:lstStyle/>
          <a:p>
            <a:pPr algn="ctr"/>
            <a:r>
              <a:rPr lang="en-US" dirty="0"/>
              <a:t>Learn Conditional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556792"/>
            <a:ext cx="8229600" cy="4525963"/>
          </a:xfrm>
        </p:spPr>
        <p:txBody>
          <a:bodyPr/>
          <a:lstStyle/>
          <a:p>
            <a:r>
              <a:rPr lang="en-US" dirty="0"/>
              <a:t>Clustering:</a:t>
            </a:r>
          </a:p>
          <a:p>
            <a:pPr marL="514350" indent="-514350">
              <a:buAutoNum type="arabicPeriod"/>
            </a:pPr>
            <a:r>
              <a:rPr lang="en-US" dirty="0"/>
              <a:t>Agglomerative Clustering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Compatibility Score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3059832" y="3674642"/>
            <a:ext cx="216024" cy="21602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707904" y="3386610"/>
            <a:ext cx="216024" cy="21602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499992" y="3386610"/>
            <a:ext cx="216024" cy="21602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483768" y="3674642"/>
            <a:ext cx="216024" cy="21602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9" name="Left Bracket 8"/>
          <p:cNvSpPr/>
          <p:nvPr/>
        </p:nvSpPr>
        <p:spPr bwMode="auto">
          <a:xfrm rot="16200000" flipH="1">
            <a:off x="2771800" y="3314602"/>
            <a:ext cx="216024" cy="504056"/>
          </a:xfrm>
          <a:prstGeom prst="leftBracke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0" name="Left Bracket 9"/>
          <p:cNvSpPr/>
          <p:nvPr/>
        </p:nvSpPr>
        <p:spPr bwMode="auto">
          <a:xfrm rot="16200000" flipH="1">
            <a:off x="3239852" y="2774542"/>
            <a:ext cx="216024" cy="1008112"/>
          </a:xfrm>
          <a:prstGeom prst="leftBracke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752" y="3789040"/>
            <a:ext cx="475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44712" y="3789040"/>
            <a:ext cx="475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92784" y="3501008"/>
            <a:ext cx="47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55976" y="3501008"/>
            <a:ext cx="475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31840" y="2780928"/>
            <a:ext cx="509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50307" y="2810545"/>
            <a:ext cx="509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22177-5F02-E548-B629-98353CE56FA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74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C7288-5038-F440-8E69-54E09F581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40F558-086D-1E47-8A1A-A64DF91DB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706"/>
            <a:ext cx="9030536" cy="4456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8575E3-A679-A442-9C7A-71D8B288FA6F}"/>
              </a:ext>
            </a:extLst>
          </p:cNvPr>
          <p:cNvSpPr txBox="1"/>
          <p:nvPr/>
        </p:nvSpPr>
        <p:spPr>
          <a:xfrm>
            <a:off x="1566746" y="6356350"/>
            <a:ext cx="64175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[Slide From Deep Learning: Practice and Trends, by Scott Reed, Nando de Freitas, Oriol </a:t>
            </a:r>
            <a:r>
              <a:rPr lang="en-US" sz="1050" dirty="0" err="1"/>
              <a:t>Vinyals</a:t>
            </a:r>
            <a:r>
              <a:rPr lang="en-US" sz="1050" dirty="0"/>
              <a:t>. NIPS 2017]</a:t>
            </a:r>
          </a:p>
        </p:txBody>
      </p:sp>
    </p:spTree>
    <p:extLst>
      <p:ext uri="{BB962C8B-B14F-4D97-AF65-F5344CB8AC3E}">
        <p14:creationId xmlns:p14="http://schemas.microsoft.com/office/powerpoint/2010/main" val="991309596"/>
      </p:ext>
    </p:extLst>
  </p:cSld>
  <p:clrMapOvr>
    <a:masterClrMapping/>
  </p:clrMapOvr>
  <p:transition>
    <p:dissolv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A286D0-8C96-8447-811C-2ADFB580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A58BC94-0575-BF48-92DF-CAB461AF0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764"/>
            <a:ext cx="9144000" cy="5054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5889A4-FEEB-8943-A2B6-C8D0CE2FB012}"/>
              </a:ext>
            </a:extLst>
          </p:cNvPr>
          <p:cNvSpPr txBox="1"/>
          <p:nvPr/>
        </p:nvSpPr>
        <p:spPr>
          <a:xfrm>
            <a:off x="1566746" y="6356350"/>
            <a:ext cx="64175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[Slide From Deep Learning: Practice and Trends, by Scott Reed, Nando de Freitas, Oriol </a:t>
            </a:r>
            <a:r>
              <a:rPr lang="en-US" sz="1050" dirty="0" err="1"/>
              <a:t>Vinyals</a:t>
            </a:r>
            <a:r>
              <a:rPr lang="en-US" sz="1050" dirty="0"/>
              <a:t>. NIPS 2017]</a:t>
            </a:r>
          </a:p>
        </p:txBody>
      </p:sp>
    </p:spTree>
    <p:extLst>
      <p:ext uri="{BB962C8B-B14F-4D97-AF65-F5344CB8AC3E}">
        <p14:creationId xmlns:p14="http://schemas.microsoft.com/office/powerpoint/2010/main" val="2937675094"/>
      </p:ext>
    </p:extLst>
  </p:cSld>
  <p:clrMapOvr>
    <a:masterClrMapping/>
  </p:clrMapOvr>
  <p:transition>
    <p:dissolv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B7C8-27B0-7745-8D27-4DB72BC84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Handling Missing Data </a:t>
            </a:r>
            <a:br>
              <a:rPr lang="en-US" dirty="0"/>
            </a:br>
            <a:r>
              <a:rPr lang="en-US" dirty="0"/>
              <a:t>for 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CDA90-1E0A-EA40-94AF-CA9CA94C1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Commonly recommended ways of dealing with missing data:</a:t>
            </a:r>
          </a:p>
          <a:p>
            <a:r>
              <a:rPr lang="en-US" i="1" dirty="0"/>
              <a:t>Dropping</a:t>
            </a:r>
            <a:r>
              <a:rPr lang="en-US" dirty="0"/>
              <a:t> observations that have missing values</a:t>
            </a:r>
          </a:p>
          <a:p>
            <a:r>
              <a:rPr lang="en-US" i="1" dirty="0"/>
              <a:t>Imputing</a:t>
            </a:r>
            <a:r>
              <a:rPr lang="en-US" dirty="0"/>
              <a:t> the missing values based on other observations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14A54-8067-3F42-B637-ADA5EEC41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78462"/>
      </p:ext>
    </p:extLst>
  </p:cSld>
  <p:clrMapOvr>
    <a:masterClrMapping/>
  </p:clrMapOvr>
  <p:transition>
    <p:dissolv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C8BD5-A5A7-6645-9A08-A717125D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2F085-8F98-9147-99FC-218D2B374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Dropping missing values is sub-optimal because when you drop observations, you drop information.</a:t>
            </a:r>
          </a:p>
          <a:p>
            <a:r>
              <a:rPr lang="en-US" dirty="0"/>
              <a:t>The fact that the value was missing may be informative in itself.</a:t>
            </a:r>
          </a:p>
          <a:p>
            <a:r>
              <a:rPr lang="en-US" dirty="0"/>
              <a:t>Plus, in the real world, you often need to make predictions on new data even if some of the features are missing!</a:t>
            </a:r>
          </a:p>
          <a:p>
            <a:r>
              <a:rPr lang="en-US" dirty="0"/>
              <a:t>You can drop </a:t>
            </a:r>
          </a:p>
          <a:p>
            <a:pPr lvl="1"/>
            <a:r>
              <a:rPr lang="en-US" dirty="0"/>
              <a:t>vertically (a feature/column of the data) or </a:t>
            </a:r>
          </a:p>
          <a:p>
            <a:pPr lvl="1"/>
            <a:r>
              <a:rPr lang="en-US" dirty="0"/>
              <a:t>horizontally (some entry/row in your data)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0678C-2E36-7240-9A28-7CB6EAF4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84714"/>
      </p:ext>
    </p:extLst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365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Prevent dirty data from getting into the system</a:t>
            </a:r>
          </a:p>
          <a:p>
            <a:pPr lvl="1"/>
            <a:r>
              <a:rPr lang="en-US" sz="2400" dirty="0"/>
              <a:t>Enforce source integrity constraints</a:t>
            </a:r>
          </a:p>
          <a:p>
            <a:pPr lvl="2"/>
            <a:r>
              <a:rPr lang="en-US" sz="2000" dirty="0"/>
              <a:t>Not allow “null” for a field</a:t>
            </a:r>
          </a:p>
          <a:p>
            <a:pPr lvl="2"/>
            <a:r>
              <a:rPr lang="en-US" sz="2000" dirty="0"/>
              <a:t>Only allow numbers</a:t>
            </a:r>
          </a:p>
          <a:p>
            <a:pPr lvl="2"/>
            <a:r>
              <a:rPr lang="en-US" sz="2000" dirty="0"/>
              <a:t>… </a:t>
            </a:r>
          </a:p>
          <a:p>
            <a:r>
              <a:rPr lang="en-US" sz="2800" dirty="0"/>
              <a:t>Clean data</a:t>
            </a:r>
          </a:p>
          <a:p>
            <a:pPr lvl="1"/>
            <a:r>
              <a:rPr lang="en-US" sz="2400" dirty="0"/>
              <a:t>Manually clean the data</a:t>
            </a:r>
          </a:p>
          <a:p>
            <a:pPr lvl="1"/>
            <a:r>
              <a:rPr lang="en-US" sz="2400" dirty="0"/>
              <a:t>Write scripts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9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564F-3F10-0D4F-876A-5287642D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Imputing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D2FB0-073A-1E48-A7A7-6B3ECCAC1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categorical data</a:t>
            </a:r>
          </a:p>
          <a:p>
            <a:pPr lvl="1"/>
            <a:r>
              <a:rPr lang="en-US" dirty="0"/>
              <a:t>Best is to simply label them as ’Missing’!</a:t>
            </a:r>
          </a:p>
          <a:p>
            <a:pPr lvl="1"/>
            <a:r>
              <a:rPr lang="en-US" dirty="0"/>
              <a:t>Essentially adding a new class for the feature: tell algorithm value was missing</a:t>
            </a:r>
          </a:p>
          <a:p>
            <a:r>
              <a:rPr lang="en-US" dirty="0"/>
              <a:t>Missing numeric data</a:t>
            </a:r>
          </a:p>
          <a:p>
            <a:pPr lvl="1"/>
            <a:r>
              <a:rPr lang="en-US" dirty="0"/>
              <a:t>Fill with the mean, median</a:t>
            </a:r>
          </a:p>
          <a:p>
            <a:pPr lvl="1"/>
            <a:r>
              <a:rPr lang="en-US" dirty="0"/>
              <a:t>Filling with a special value</a:t>
            </a:r>
          </a:p>
          <a:p>
            <a:pPr lvl="1"/>
            <a:r>
              <a:rPr lang="en-US" dirty="0"/>
              <a:t>Allowing an algorithm to estimate the values</a:t>
            </a:r>
          </a:p>
          <a:p>
            <a:pPr lvl="2"/>
            <a:r>
              <a:rPr lang="en-US" dirty="0"/>
              <a:t>Ex: Predict based on the other attributes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C81B8-E391-9448-90E1-C8CE9973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04478"/>
      </p:ext>
    </p:extLst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3" y="251547"/>
            <a:ext cx="8237165" cy="114300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017" y="1565564"/>
            <a:ext cx="8228641" cy="4800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Desired Data is</a:t>
            </a:r>
          </a:p>
          <a:p>
            <a:pPr marL="0" indent="0">
              <a:buNone/>
            </a:pPr>
            <a:r>
              <a:rPr lang="en-US" dirty="0"/>
              <a:t>Task Dependent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3-10-11 at 5.57.1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59" b="15618"/>
          <a:stretch/>
        </p:blipFill>
        <p:spPr>
          <a:xfrm>
            <a:off x="382154" y="2331028"/>
            <a:ext cx="3104573" cy="218324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541820" y="3913910"/>
          <a:ext cx="2447637" cy="195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160"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 7/8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37611"/>
              </p:ext>
            </p:extLst>
          </p:nvPr>
        </p:nvGraphicFramePr>
        <p:xfrm>
          <a:off x="5541820" y="1353128"/>
          <a:ext cx="1713345" cy="195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1160">
                <a:tc>
                  <a:txBody>
                    <a:bodyPr/>
                    <a:lstStyle/>
                    <a:p>
                      <a:r>
                        <a:rPr lang="en-US" dirty="0"/>
                        <a:t>120 x 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r>
                        <a:rPr lang="en-US" dirty="0"/>
                        <a:t>70 x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r>
                        <a:rPr lang="en-US" dirty="0"/>
                        <a:t>38 x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r>
                        <a:rPr lang="en-US" dirty="0"/>
                        <a:t>55 x 54 x 22 7/8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 rot="19286141">
            <a:off x="4006273" y="2262909"/>
            <a:ext cx="978408" cy="484632"/>
          </a:xfrm>
          <a:prstGeom prst="rightArrow">
            <a:avLst/>
          </a:prstGeom>
          <a:ln w="28575" cmpd="sng">
            <a:solidFill>
              <a:srgbClr val="008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10" name="Right Arrow 9"/>
          <p:cNvSpPr/>
          <p:nvPr/>
        </p:nvSpPr>
        <p:spPr>
          <a:xfrm rot="2140681">
            <a:off x="4006273" y="4133273"/>
            <a:ext cx="978408" cy="484632"/>
          </a:xfrm>
          <a:prstGeom prst="rightArrow">
            <a:avLst/>
          </a:prstGeom>
          <a:ln w="28575" cmpd="sng">
            <a:solidFill>
              <a:srgbClr val="008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584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Workflow</a:t>
            </a:r>
          </a:p>
        </p:txBody>
      </p:sp>
      <p:sp>
        <p:nvSpPr>
          <p:cNvPr id="4" name="Oval 15"/>
          <p:cNvSpPr>
            <a:spLocks noChangeArrowheads="1"/>
          </p:cNvSpPr>
          <p:nvPr/>
        </p:nvSpPr>
        <p:spPr bwMode="auto">
          <a:xfrm>
            <a:off x="1590149" y="3345731"/>
            <a:ext cx="2199033" cy="586563"/>
          </a:xfrm>
          <a:prstGeom prst="ellipse">
            <a:avLst/>
          </a:prstGeom>
          <a:noFill/>
          <a:ln w="19050">
            <a:solidFill>
              <a:srgbClr val="00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b="0" dirty="0">
                <a:solidFill>
                  <a:srgbClr val="006600"/>
                </a:solidFill>
                <a:latin typeface="Tahoma" charset="0"/>
              </a:rPr>
              <a:t>Verify</a:t>
            </a:r>
          </a:p>
        </p:txBody>
      </p:sp>
      <p:sp>
        <p:nvSpPr>
          <p:cNvPr id="5" name="Oval 14"/>
          <p:cNvSpPr>
            <a:spLocks noChangeArrowheads="1"/>
          </p:cNvSpPr>
          <p:nvPr/>
        </p:nvSpPr>
        <p:spPr bwMode="auto">
          <a:xfrm>
            <a:off x="4720354" y="3311913"/>
            <a:ext cx="2199033" cy="586563"/>
          </a:xfrm>
          <a:prstGeom prst="ellipse">
            <a:avLst/>
          </a:prstGeom>
          <a:noFill/>
          <a:ln w="19050">
            <a:solidFill>
              <a:srgbClr val="ED1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b="0" dirty="0">
                <a:solidFill>
                  <a:srgbClr val="ED181E"/>
                </a:solidFill>
                <a:latin typeface="Tahoma" charset="0"/>
              </a:rPr>
              <a:t>Clean</a:t>
            </a:r>
          </a:p>
        </p:txBody>
      </p:sp>
      <p:sp>
        <p:nvSpPr>
          <p:cNvPr id="6" name="Curved Down Arrow 5"/>
          <p:cNvSpPr/>
          <p:nvPr/>
        </p:nvSpPr>
        <p:spPr>
          <a:xfrm>
            <a:off x="3335194" y="2778846"/>
            <a:ext cx="1833562" cy="453707"/>
          </a:xfrm>
          <a:prstGeom prst="curvedDownArrow">
            <a:avLst/>
          </a:prstGeom>
          <a:ln w="28575" cmpd="sng">
            <a:solidFill>
              <a:srgbClr val="CC66FF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7" name="Curved Down Arrow 6"/>
          <p:cNvSpPr/>
          <p:nvPr/>
        </p:nvSpPr>
        <p:spPr>
          <a:xfrm rot="10800000">
            <a:off x="3281218" y="4058371"/>
            <a:ext cx="1833562" cy="453707"/>
          </a:xfrm>
          <a:prstGeom prst="curvedDownArrow">
            <a:avLst/>
          </a:prstGeom>
          <a:ln w="28575" cmpd="sng">
            <a:solidFill>
              <a:srgbClr val="CC66FF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255433" y="3318597"/>
            <a:ext cx="674688" cy="635000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3679" y="3366219"/>
            <a:ext cx="77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Data</a:t>
            </a:r>
          </a:p>
        </p:txBody>
      </p:sp>
      <p:sp>
        <p:nvSpPr>
          <p:cNvPr id="10" name="Oval 9"/>
          <p:cNvSpPr/>
          <p:nvPr/>
        </p:nvSpPr>
        <p:spPr>
          <a:xfrm>
            <a:off x="7591545" y="3073400"/>
            <a:ext cx="926044" cy="984971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35616" y="3181552"/>
            <a:ext cx="881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Clean</a:t>
            </a:r>
          </a:p>
          <a:p>
            <a:r>
              <a:rPr lang="en-US" dirty="0">
                <a:latin typeface="+mn-lt"/>
              </a:rPr>
              <a:t>Data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1104749" y="3485285"/>
            <a:ext cx="428625" cy="349250"/>
          </a:xfrm>
          <a:prstGeom prst="rightArrow">
            <a:avLst/>
          </a:prstGeom>
          <a:ln w="28575" cmpd="sng">
            <a:solidFill>
              <a:srgbClr val="FF66FF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6980093" y="3447184"/>
            <a:ext cx="579437" cy="349250"/>
          </a:xfrm>
          <a:prstGeom prst="rightArrow">
            <a:avLst/>
          </a:prstGeom>
          <a:ln w="28575" cmpd="sng">
            <a:solidFill>
              <a:srgbClr val="FF66FF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78615-BBBC-7E43-BEEA-A94D1FFB8C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39212</TotalTime>
  <Words>2403</Words>
  <Application>Microsoft Macintosh PowerPoint</Application>
  <PresentationFormat>Overhead</PresentationFormat>
  <Paragraphs>578</Paragraphs>
  <Slides>70</Slides>
  <Notes>9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Tahoma</vt:lpstr>
      <vt:lpstr>Times</vt:lpstr>
      <vt:lpstr>Times New Roman</vt:lpstr>
      <vt:lpstr>Wingdings</vt:lpstr>
      <vt:lpstr>Office Theme</vt:lpstr>
      <vt:lpstr>Data Cleaning and  Transformation</vt:lpstr>
      <vt:lpstr>Outline</vt:lpstr>
      <vt:lpstr>Problem </vt:lpstr>
      <vt:lpstr>Why Data Cleaning and Transformation?</vt:lpstr>
      <vt:lpstr>Why Is Data Dirty?</vt:lpstr>
      <vt:lpstr>Why is Data Quality Important?</vt:lpstr>
      <vt:lpstr>Solutions</vt:lpstr>
      <vt:lpstr>Challenges</vt:lpstr>
      <vt:lpstr>Data Cleaning Workflow</vt:lpstr>
      <vt:lpstr>Data Transformation Operations</vt:lpstr>
      <vt:lpstr>One Row to One Row Mappings</vt:lpstr>
      <vt:lpstr>Example</vt:lpstr>
      <vt:lpstr>One Row To Many Rows: Fold</vt:lpstr>
      <vt:lpstr>One Row To Many Rows: Fold</vt:lpstr>
      <vt:lpstr>Many Rows to One Row: Unfold</vt:lpstr>
      <vt:lpstr>PowerPoint Presentation</vt:lpstr>
      <vt:lpstr>OpenRefine (formerly Google Refine)</vt:lpstr>
      <vt:lpstr>Importing Data</vt:lpstr>
      <vt:lpstr>Importing Data</vt:lpstr>
      <vt:lpstr>Importing Data</vt:lpstr>
      <vt:lpstr>Creating Project</vt:lpstr>
      <vt:lpstr>Creating Project</vt:lpstr>
      <vt:lpstr>Faceting</vt:lpstr>
      <vt:lpstr>Faceting</vt:lpstr>
      <vt:lpstr>Faceting</vt:lpstr>
      <vt:lpstr>Removing Redundancy</vt:lpstr>
      <vt:lpstr>Removing Redundancy</vt:lpstr>
      <vt:lpstr>Removing Redundancy</vt:lpstr>
      <vt:lpstr>Removing Redundancy</vt:lpstr>
      <vt:lpstr>Removing Redundancy</vt:lpstr>
      <vt:lpstr>Numeric Faceting</vt:lpstr>
      <vt:lpstr>Numeric Faceting</vt:lpstr>
      <vt:lpstr>Numeric Faceting</vt:lpstr>
      <vt:lpstr>Numeric Faceting</vt:lpstr>
      <vt:lpstr>Numeric Faceting</vt:lpstr>
      <vt:lpstr>Numeric Faceting</vt:lpstr>
      <vt:lpstr>Numeric Faceting</vt:lpstr>
      <vt:lpstr>Clustering</vt:lpstr>
      <vt:lpstr>Clustering</vt:lpstr>
      <vt:lpstr>OpenRefine Fingerprint</vt:lpstr>
      <vt:lpstr>Transformations </vt:lpstr>
      <vt:lpstr>Using Expressions</vt:lpstr>
      <vt:lpstr>Using Expressions</vt:lpstr>
      <vt:lpstr>Common GREL Expressions</vt:lpstr>
      <vt:lpstr>Data Wrangler</vt:lpstr>
      <vt:lpstr>Demonstration Videos</vt:lpstr>
      <vt:lpstr>Inference Engine</vt:lpstr>
      <vt:lpstr>An Example</vt:lpstr>
      <vt:lpstr>FlashFill in Excel</vt:lpstr>
      <vt:lpstr>PowerPoint Presentation</vt:lpstr>
      <vt:lpstr>An Iterative Approach to Synthesize Data Transformation Programs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Data Table</vt:lpstr>
      <vt:lpstr>Programming by Example</vt:lpstr>
      <vt:lpstr>PowerPoint Presentation</vt:lpstr>
      <vt:lpstr>Data Preprocessing</vt:lpstr>
      <vt:lpstr>Transformation Program</vt:lpstr>
      <vt:lpstr>Creating Hypothesis Spaces</vt:lpstr>
      <vt:lpstr>Generating Programs</vt:lpstr>
      <vt:lpstr>Learn Conditional Statement</vt:lpstr>
      <vt:lpstr>PowerPoint Presentation</vt:lpstr>
      <vt:lpstr>PowerPoint Presentation</vt:lpstr>
      <vt:lpstr>Handling Missing Data  for Statistical Analysis</vt:lpstr>
      <vt:lpstr>Dropping missing values</vt:lpstr>
      <vt:lpstr>Imputing missing values</vt:lpstr>
    </vt:vector>
  </TitlesOfParts>
  <Company>Information Sciences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Web Sources for Information Integration</dc:title>
  <dc:creator>Craig A. Knoblock</dc:creator>
  <cp:lastModifiedBy>Jose-Luis Ambite</cp:lastModifiedBy>
  <cp:revision>882</cp:revision>
  <cp:lastPrinted>1998-11-17T18:56:32Z</cp:lastPrinted>
  <dcterms:created xsi:type="dcterms:W3CDTF">2010-01-11T19:28:08Z</dcterms:created>
  <dcterms:modified xsi:type="dcterms:W3CDTF">2019-02-21T21:33:25Z</dcterms:modified>
</cp:coreProperties>
</file>